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5"/>
  </p:notesMasterIdLst>
  <p:sldIdLst>
    <p:sldId id="256" r:id="rId2"/>
    <p:sldId id="257" r:id="rId3"/>
    <p:sldId id="258" r:id="rId4"/>
    <p:sldId id="259" r:id="rId5"/>
    <p:sldId id="273" r:id="rId6"/>
    <p:sldId id="274" r:id="rId7"/>
    <p:sldId id="272" r:id="rId8"/>
    <p:sldId id="260" r:id="rId9"/>
    <p:sldId id="275" r:id="rId10"/>
    <p:sldId id="261" r:id="rId11"/>
    <p:sldId id="262" r:id="rId12"/>
    <p:sldId id="263" r:id="rId13"/>
    <p:sldId id="264" r:id="rId14"/>
    <p:sldId id="282" r:id="rId15"/>
    <p:sldId id="265" r:id="rId16"/>
    <p:sldId id="281" r:id="rId17"/>
    <p:sldId id="276" r:id="rId18"/>
    <p:sldId id="270" r:id="rId19"/>
    <p:sldId id="277" r:id="rId20"/>
    <p:sldId id="278" r:id="rId21"/>
    <p:sldId id="279" r:id="rId22"/>
    <p:sldId id="271" r:id="rId23"/>
    <p:sldId id="2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66" d="100"/>
          <a:sy n="66" d="100"/>
        </p:scale>
        <p:origin x="1280" y="44"/>
      </p:cViewPr>
      <p:guideLst>
        <p:guide orient="horz" pos="2160"/>
        <p:guide pos="2880"/>
      </p:guideLst>
    </p:cSldViewPr>
  </p:slideViewPr>
  <p:outlineViewPr>
    <p:cViewPr>
      <p:scale>
        <a:sx n="33" d="100"/>
        <a:sy n="33" d="100"/>
      </p:scale>
      <p:origin x="276"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4D8534-FF61-4A05-A12E-F7F3A0A068BD}" type="doc">
      <dgm:prSet loTypeId="urn:microsoft.com/office/officeart/2005/8/layout/bList2#1" loCatId="list" qsTypeId="urn:microsoft.com/office/officeart/2005/8/quickstyle/simple1" qsCatId="simple" csTypeId="urn:microsoft.com/office/officeart/2005/8/colors/colorful3" csCatId="colorful" phldr="1"/>
      <dgm:spPr/>
    </dgm:pt>
    <dgm:pt modelId="{8313CCA1-BE05-4EDB-B046-F030DC59F0F3}">
      <dgm:prSet phldrT="[نص]"/>
      <dgm:spPr/>
      <dgm:t>
        <a:bodyPr/>
        <a:lstStyle/>
        <a:p>
          <a:pPr rtl="1"/>
          <a:r>
            <a:rPr lang="ar-SA" b="1" dirty="0" smtClean="0"/>
            <a:t>الجماهيريه</a:t>
          </a:r>
          <a:r>
            <a:rPr lang="ar-SA" dirty="0" smtClean="0"/>
            <a:t> </a:t>
          </a:r>
          <a:endParaRPr lang="en-US" dirty="0"/>
        </a:p>
      </dgm:t>
    </dgm:pt>
    <dgm:pt modelId="{1F7D2790-BA5B-4FCE-A99F-CA42E07CEE4B}" type="parTrans" cxnId="{27CD7B06-0F30-40C7-AECB-F0F94DC9C389}">
      <dgm:prSet/>
      <dgm:spPr/>
      <dgm:t>
        <a:bodyPr/>
        <a:lstStyle/>
        <a:p>
          <a:endParaRPr lang="en-US"/>
        </a:p>
      </dgm:t>
    </dgm:pt>
    <dgm:pt modelId="{F9671C7C-8F49-480B-B809-C3917FA9268F}" type="sibTrans" cxnId="{27CD7B06-0F30-40C7-AECB-F0F94DC9C389}">
      <dgm:prSet/>
      <dgm:spPr/>
      <dgm:t>
        <a:bodyPr/>
        <a:lstStyle/>
        <a:p>
          <a:endParaRPr lang="en-US"/>
        </a:p>
      </dgm:t>
    </dgm:pt>
    <dgm:pt modelId="{5630BA3A-E29B-41DB-8A90-DACA8D289CA8}">
      <dgm:prSet phldrT="[نص]"/>
      <dgm:spPr/>
      <dgm:t>
        <a:bodyPr/>
        <a:lstStyle/>
        <a:p>
          <a:pPr rtl="1"/>
          <a:r>
            <a:rPr lang="ar-SA" dirty="0" smtClean="0"/>
            <a:t>الديمقراطيه </a:t>
          </a:r>
          <a:endParaRPr lang="en-US" dirty="0"/>
        </a:p>
      </dgm:t>
    </dgm:pt>
    <dgm:pt modelId="{9B4EA5DC-4E6B-442E-B153-C1457FD070E6}" type="parTrans" cxnId="{9ADA68BC-CD09-426D-A563-8046CCE665BA}">
      <dgm:prSet/>
      <dgm:spPr/>
      <dgm:t>
        <a:bodyPr/>
        <a:lstStyle/>
        <a:p>
          <a:endParaRPr lang="en-US"/>
        </a:p>
      </dgm:t>
    </dgm:pt>
    <dgm:pt modelId="{F46DCB74-0261-4A71-B597-395CCD1541CB}" type="sibTrans" cxnId="{9ADA68BC-CD09-426D-A563-8046CCE665BA}">
      <dgm:prSet/>
      <dgm:spPr/>
      <dgm:t>
        <a:bodyPr/>
        <a:lstStyle/>
        <a:p>
          <a:endParaRPr lang="en-US"/>
        </a:p>
      </dgm:t>
    </dgm:pt>
    <dgm:pt modelId="{AF6042D9-9E54-4323-A777-CF91E3207BE3}">
      <dgm:prSet phldrT="[نص]"/>
      <dgm:spPr/>
      <dgm:t>
        <a:bodyPr/>
        <a:lstStyle/>
        <a:p>
          <a:pPr rtl="1"/>
          <a:r>
            <a:rPr lang="ar-SA" dirty="0" smtClean="0"/>
            <a:t>الاستقلالية </a:t>
          </a:r>
          <a:endParaRPr lang="en-US" dirty="0"/>
        </a:p>
      </dgm:t>
    </dgm:pt>
    <dgm:pt modelId="{12A1A6D6-EAEB-43D7-B9AD-30E1BDEE1BB0}" type="parTrans" cxnId="{4872A55D-FFE2-4D5A-BEA5-EEE2C279391F}">
      <dgm:prSet/>
      <dgm:spPr/>
      <dgm:t>
        <a:bodyPr/>
        <a:lstStyle/>
        <a:p>
          <a:endParaRPr lang="en-US"/>
        </a:p>
      </dgm:t>
    </dgm:pt>
    <dgm:pt modelId="{942DCFBD-0E7B-436C-82F2-9AF29FDDDC23}" type="sibTrans" cxnId="{4872A55D-FFE2-4D5A-BEA5-EEE2C279391F}">
      <dgm:prSet/>
      <dgm:spPr/>
      <dgm:t>
        <a:bodyPr/>
        <a:lstStyle/>
        <a:p>
          <a:endParaRPr lang="en-US"/>
        </a:p>
      </dgm:t>
    </dgm:pt>
    <dgm:pt modelId="{AD6D1416-408F-4071-9CE8-266998B32A2C}">
      <dgm:prSet/>
      <dgm:spPr/>
      <dgm:t>
        <a:bodyPr/>
        <a:lstStyle/>
        <a:p>
          <a:pPr rtl="1"/>
          <a:r>
            <a:rPr lang="ar-SA" dirty="0" smtClean="0"/>
            <a:t>صاحبة القرار واساسه</a:t>
          </a:r>
          <a:endParaRPr lang="en-US" dirty="0"/>
        </a:p>
      </dgm:t>
    </dgm:pt>
    <dgm:pt modelId="{5D026225-5778-474E-B04B-7315D5486A45}" type="parTrans" cxnId="{76A447ED-8C7E-42A6-8A7A-BDABAAEE3CC0}">
      <dgm:prSet/>
      <dgm:spPr/>
      <dgm:t>
        <a:bodyPr/>
        <a:lstStyle/>
        <a:p>
          <a:endParaRPr lang="en-US"/>
        </a:p>
      </dgm:t>
    </dgm:pt>
    <dgm:pt modelId="{8C651A16-180A-4F59-A965-9582FED8C8B5}" type="sibTrans" cxnId="{76A447ED-8C7E-42A6-8A7A-BDABAAEE3CC0}">
      <dgm:prSet/>
      <dgm:spPr/>
      <dgm:t>
        <a:bodyPr/>
        <a:lstStyle/>
        <a:p>
          <a:endParaRPr lang="en-US"/>
        </a:p>
      </dgm:t>
    </dgm:pt>
    <dgm:pt modelId="{10479568-6EBC-482C-A76C-B1935A5F78D4}">
      <dgm:prSet/>
      <dgm:spPr/>
      <dgm:t>
        <a:bodyPr/>
        <a:lstStyle/>
        <a:p>
          <a:pPr rtl="1"/>
          <a:r>
            <a:rPr lang="ar-SA" dirty="0" smtClean="0"/>
            <a:t>لحمايتها من أي تدخل وتاثير </a:t>
          </a:r>
          <a:endParaRPr lang="en-US" dirty="0"/>
        </a:p>
      </dgm:t>
    </dgm:pt>
    <dgm:pt modelId="{6EA00740-0DFE-4211-8115-5E89E9E00781}" type="parTrans" cxnId="{36723071-D2BE-45EC-9A2E-48960688B9AB}">
      <dgm:prSet/>
      <dgm:spPr/>
      <dgm:t>
        <a:bodyPr/>
        <a:lstStyle/>
        <a:p>
          <a:endParaRPr lang="en-US"/>
        </a:p>
      </dgm:t>
    </dgm:pt>
    <dgm:pt modelId="{B491290E-061F-4F70-853D-94995C672176}" type="sibTrans" cxnId="{36723071-D2BE-45EC-9A2E-48960688B9AB}">
      <dgm:prSet/>
      <dgm:spPr/>
      <dgm:t>
        <a:bodyPr/>
        <a:lstStyle/>
        <a:p>
          <a:endParaRPr lang="en-US"/>
        </a:p>
      </dgm:t>
    </dgm:pt>
    <dgm:pt modelId="{DC58721E-A868-4C9D-9BF9-CD75FB552B76}">
      <dgm:prSet/>
      <dgm:spPr/>
      <dgm:t>
        <a:bodyPr/>
        <a:lstStyle/>
        <a:p>
          <a:pPr rtl="1"/>
          <a:r>
            <a:rPr lang="ar-SA" dirty="0" smtClean="0"/>
            <a:t>الجماهيريه هي القوه الحقيقيه لنقابه </a:t>
          </a:r>
          <a:endParaRPr lang="en-US" dirty="0"/>
        </a:p>
      </dgm:t>
    </dgm:pt>
    <dgm:pt modelId="{9C855380-1F3E-4610-952C-592AE35EBB80}" type="parTrans" cxnId="{47BCE068-240E-4AEB-91A2-F82D4939BA7B}">
      <dgm:prSet/>
      <dgm:spPr/>
      <dgm:t>
        <a:bodyPr/>
        <a:lstStyle/>
        <a:p>
          <a:endParaRPr lang="en-US"/>
        </a:p>
      </dgm:t>
    </dgm:pt>
    <dgm:pt modelId="{90E7BE58-98A6-45CD-8230-64053F895B1D}" type="sibTrans" cxnId="{47BCE068-240E-4AEB-91A2-F82D4939BA7B}">
      <dgm:prSet/>
      <dgm:spPr/>
      <dgm:t>
        <a:bodyPr/>
        <a:lstStyle/>
        <a:p>
          <a:endParaRPr lang="en-US"/>
        </a:p>
      </dgm:t>
    </dgm:pt>
    <dgm:pt modelId="{554170D2-0059-42AD-BBA3-7E74EFB356DE}" type="pres">
      <dgm:prSet presAssocID="{134D8534-FF61-4A05-A12E-F7F3A0A068BD}" presName="diagram" presStyleCnt="0">
        <dgm:presLayoutVars>
          <dgm:dir/>
          <dgm:animLvl val="lvl"/>
          <dgm:resizeHandles val="exact"/>
        </dgm:presLayoutVars>
      </dgm:prSet>
      <dgm:spPr/>
    </dgm:pt>
    <dgm:pt modelId="{2D743FCC-C63D-49FD-BAF8-D55ACFA5A77A}" type="pres">
      <dgm:prSet presAssocID="{8313CCA1-BE05-4EDB-B046-F030DC59F0F3}" presName="compNode" presStyleCnt="0"/>
      <dgm:spPr/>
    </dgm:pt>
    <dgm:pt modelId="{AA1BD643-3A99-4111-BA53-725267664338}" type="pres">
      <dgm:prSet presAssocID="{8313CCA1-BE05-4EDB-B046-F030DC59F0F3}" presName="childRect" presStyleLbl="bgAcc1" presStyleIdx="0" presStyleCnt="3">
        <dgm:presLayoutVars>
          <dgm:bulletEnabled val="1"/>
        </dgm:presLayoutVars>
      </dgm:prSet>
      <dgm:spPr/>
      <dgm:t>
        <a:bodyPr/>
        <a:lstStyle/>
        <a:p>
          <a:endParaRPr lang="en-US"/>
        </a:p>
      </dgm:t>
    </dgm:pt>
    <dgm:pt modelId="{CE97946A-73D2-4722-B6C3-DE9919B3990F}" type="pres">
      <dgm:prSet presAssocID="{8313CCA1-BE05-4EDB-B046-F030DC59F0F3}" presName="parentText" presStyleLbl="node1" presStyleIdx="0" presStyleCnt="0">
        <dgm:presLayoutVars>
          <dgm:chMax val="0"/>
          <dgm:bulletEnabled val="1"/>
        </dgm:presLayoutVars>
      </dgm:prSet>
      <dgm:spPr/>
      <dgm:t>
        <a:bodyPr/>
        <a:lstStyle/>
        <a:p>
          <a:endParaRPr lang="en-US"/>
        </a:p>
      </dgm:t>
    </dgm:pt>
    <dgm:pt modelId="{9E896202-59C7-48D3-8792-B4E3B0E720AD}" type="pres">
      <dgm:prSet presAssocID="{8313CCA1-BE05-4EDB-B046-F030DC59F0F3}" presName="parentRect" presStyleLbl="alignNode1" presStyleIdx="0" presStyleCnt="3"/>
      <dgm:spPr/>
      <dgm:t>
        <a:bodyPr/>
        <a:lstStyle/>
        <a:p>
          <a:endParaRPr lang="en-US"/>
        </a:p>
      </dgm:t>
    </dgm:pt>
    <dgm:pt modelId="{532CA5F2-D6BB-418F-AF43-B0E6F7F233BF}" type="pres">
      <dgm:prSet presAssocID="{8313CCA1-BE05-4EDB-B046-F030DC59F0F3}" presName="adorn" presStyleLbl="fgAccFollowNode1" presStyleIdx="0" presStyleCnt="3"/>
      <dgm:spPr/>
    </dgm:pt>
    <dgm:pt modelId="{111F862B-3940-401B-98AA-57F2F813B360}" type="pres">
      <dgm:prSet presAssocID="{F9671C7C-8F49-480B-B809-C3917FA9268F}" presName="sibTrans" presStyleLbl="sibTrans2D1" presStyleIdx="0" presStyleCnt="0"/>
      <dgm:spPr/>
      <dgm:t>
        <a:bodyPr/>
        <a:lstStyle/>
        <a:p>
          <a:endParaRPr lang="en-US"/>
        </a:p>
      </dgm:t>
    </dgm:pt>
    <dgm:pt modelId="{8318F747-9AD2-49B2-8C61-44817526F642}" type="pres">
      <dgm:prSet presAssocID="{5630BA3A-E29B-41DB-8A90-DACA8D289CA8}" presName="compNode" presStyleCnt="0"/>
      <dgm:spPr/>
    </dgm:pt>
    <dgm:pt modelId="{8A2986BE-7E0A-4C34-AAC9-167BE00B800C}" type="pres">
      <dgm:prSet presAssocID="{5630BA3A-E29B-41DB-8A90-DACA8D289CA8}" presName="childRect" presStyleLbl="bgAcc1" presStyleIdx="1" presStyleCnt="3">
        <dgm:presLayoutVars>
          <dgm:bulletEnabled val="1"/>
        </dgm:presLayoutVars>
      </dgm:prSet>
      <dgm:spPr/>
      <dgm:t>
        <a:bodyPr/>
        <a:lstStyle/>
        <a:p>
          <a:endParaRPr lang="en-US"/>
        </a:p>
      </dgm:t>
    </dgm:pt>
    <dgm:pt modelId="{FC7F738F-B496-4321-B96C-E4863E92A008}" type="pres">
      <dgm:prSet presAssocID="{5630BA3A-E29B-41DB-8A90-DACA8D289CA8}" presName="parentText" presStyleLbl="node1" presStyleIdx="0" presStyleCnt="0">
        <dgm:presLayoutVars>
          <dgm:chMax val="0"/>
          <dgm:bulletEnabled val="1"/>
        </dgm:presLayoutVars>
      </dgm:prSet>
      <dgm:spPr/>
      <dgm:t>
        <a:bodyPr/>
        <a:lstStyle/>
        <a:p>
          <a:endParaRPr lang="en-US"/>
        </a:p>
      </dgm:t>
    </dgm:pt>
    <dgm:pt modelId="{F0BA0B51-3894-4688-8466-2678475FD5EC}" type="pres">
      <dgm:prSet presAssocID="{5630BA3A-E29B-41DB-8A90-DACA8D289CA8}" presName="parentRect" presStyleLbl="alignNode1" presStyleIdx="1" presStyleCnt="3"/>
      <dgm:spPr/>
      <dgm:t>
        <a:bodyPr/>
        <a:lstStyle/>
        <a:p>
          <a:endParaRPr lang="en-US"/>
        </a:p>
      </dgm:t>
    </dgm:pt>
    <dgm:pt modelId="{62941F9F-0004-4E45-9795-7DA8744148AB}" type="pres">
      <dgm:prSet presAssocID="{5630BA3A-E29B-41DB-8A90-DACA8D289CA8}" presName="adorn" presStyleLbl="fgAccFollowNode1" presStyleIdx="1" presStyleCnt="3"/>
      <dgm:spPr/>
    </dgm:pt>
    <dgm:pt modelId="{3074FC28-9F1B-4832-83FA-71E644654B23}" type="pres">
      <dgm:prSet presAssocID="{F46DCB74-0261-4A71-B597-395CCD1541CB}" presName="sibTrans" presStyleLbl="sibTrans2D1" presStyleIdx="0" presStyleCnt="0"/>
      <dgm:spPr/>
      <dgm:t>
        <a:bodyPr/>
        <a:lstStyle/>
        <a:p>
          <a:endParaRPr lang="en-US"/>
        </a:p>
      </dgm:t>
    </dgm:pt>
    <dgm:pt modelId="{AEC7FA3C-8EAB-4C0B-8C78-7DA7638DF4B8}" type="pres">
      <dgm:prSet presAssocID="{AF6042D9-9E54-4323-A777-CF91E3207BE3}" presName="compNode" presStyleCnt="0"/>
      <dgm:spPr/>
    </dgm:pt>
    <dgm:pt modelId="{AFF7F3D2-1D67-4DC5-89AF-C04F37393155}" type="pres">
      <dgm:prSet presAssocID="{AF6042D9-9E54-4323-A777-CF91E3207BE3}" presName="childRect" presStyleLbl="bgAcc1" presStyleIdx="2" presStyleCnt="3">
        <dgm:presLayoutVars>
          <dgm:bulletEnabled val="1"/>
        </dgm:presLayoutVars>
      </dgm:prSet>
      <dgm:spPr/>
      <dgm:t>
        <a:bodyPr/>
        <a:lstStyle/>
        <a:p>
          <a:endParaRPr lang="en-US"/>
        </a:p>
      </dgm:t>
    </dgm:pt>
    <dgm:pt modelId="{A7C07DD8-31EA-4E88-8B27-219183FA3776}" type="pres">
      <dgm:prSet presAssocID="{AF6042D9-9E54-4323-A777-CF91E3207BE3}" presName="parentText" presStyleLbl="node1" presStyleIdx="0" presStyleCnt="0">
        <dgm:presLayoutVars>
          <dgm:chMax val="0"/>
          <dgm:bulletEnabled val="1"/>
        </dgm:presLayoutVars>
      </dgm:prSet>
      <dgm:spPr/>
      <dgm:t>
        <a:bodyPr/>
        <a:lstStyle/>
        <a:p>
          <a:endParaRPr lang="en-US"/>
        </a:p>
      </dgm:t>
    </dgm:pt>
    <dgm:pt modelId="{6FE2FD62-3AE0-4578-80F5-CFC38CFF4189}" type="pres">
      <dgm:prSet presAssocID="{AF6042D9-9E54-4323-A777-CF91E3207BE3}" presName="parentRect" presStyleLbl="alignNode1" presStyleIdx="2" presStyleCnt="3"/>
      <dgm:spPr/>
      <dgm:t>
        <a:bodyPr/>
        <a:lstStyle/>
        <a:p>
          <a:endParaRPr lang="en-US"/>
        </a:p>
      </dgm:t>
    </dgm:pt>
    <dgm:pt modelId="{3B535C97-3B9E-4EC2-BDAE-98EFDDC8C95A}" type="pres">
      <dgm:prSet presAssocID="{AF6042D9-9E54-4323-A777-CF91E3207BE3}" presName="adorn" presStyleLbl="fgAccFollowNode1" presStyleIdx="2" presStyleCnt="3"/>
      <dgm:spPr/>
    </dgm:pt>
  </dgm:ptLst>
  <dgm:cxnLst>
    <dgm:cxn modelId="{76A447ED-8C7E-42A6-8A7A-BDABAAEE3CC0}" srcId="{5630BA3A-E29B-41DB-8A90-DACA8D289CA8}" destId="{AD6D1416-408F-4071-9CE8-266998B32A2C}" srcOrd="0" destOrd="0" parTransId="{5D026225-5778-474E-B04B-7315D5486A45}" sibTransId="{8C651A16-180A-4F59-A965-9582FED8C8B5}"/>
    <dgm:cxn modelId="{5FD124B4-9E52-41D2-986F-B8B8F239424B}" type="presOf" srcId="{F9671C7C-8F49-480B-B809-C3917FA9268F}" destId="{111F862B-3940-401B-98AA-57F2F813B360}" srcOrd="0" destOrd="0" presId="urn:microsoft.com/office/officeart/2005/8/layout/bList2#1"/>
    <dgm:cxn modelId="{570B1582-902C-4BF6-A5B5-810FEE735015}" type="presOf" srcId="{10479568-6EBC-482C-A76C-B1935A5F78D4}" destId="{AFF7F3D2-1D67-4DC5-89AF-C04F37393155}" srcOrd="0" destOrd="0" presId="urn:microsoft.com/office/officeart/2005/8/layout/bList2#1"/>
    <dgm:cxn modelId="{27CD7B06-0F30-40C7-AECB-F0F94DC9C389}" srcId="{134D8534-FF61-4A05-A12E-F7F3A0A068BD}" destId="{8313CCA1-BE05-4EDB-B046-F030DC59F0F3}" srcOrd="0" destOrd="0" parTransId="{1F7D2790-BA5B-4FCE-A99F-CA42E07CEE4B}" sibTransId="{F9671C7C-8F49-480B-B809-C3917FA9268F}"/>
    <dgm:cxn modelId="{06527DF7-94FF-4DD0-8BEB-E037AA7415C6}" type="presOf" srcId="{8313CCA1-BE05-4EDB-B046-F030DC59F0F3}" destId="{9E896202-59C7-48D3-8792-B4E3B0E720AD}" srcOrd="1" destOrd="0" presId="urn:microsoft.com/office/officeart/2005/8/layout/bList2#1"/>
    <dgm:cxn modelId="{D04C17D4-0DD2-43B1-81A9-B79634A08F28}" type="presOf" srcId="{134D8534-FF61-4A05-A12E-F7F3A0A068BD}" destId="{554170D2-0059-42AD-BBA3-7E74EFB356DE}" srcOrd="0" destOrd="0" presId="urn:microsoft.com/office/officeart/2005/8/layout/bList2#1"/>
    <dgm:cxn modelId="{C797C6E9-33D7-4B9D-ABBE-4A32FE77381D}" type="presOf" srcId="{5630BA3A-E29B-41DB-8A90-DACA8D289CA8}" destId="{FC7F738F-B496-4321-B96C-E4863E92A008}" srcOrd="0" destOrd="0" presId="urn:microsoft.com/office/officeart/2005/8/layout/bList2#1"/>
    <dgm:cxn modelId="{F60F03F7-9364-4A52-96CB-5E65E69734A6}" type="presOf" srcId="{AF6042D9-9E54-4323-A777-CF91E3207BE3}" destId="{6FE2FD62-3AE0-4578-80F5-CFC38CFF4189}" srcOrd="1" destOrd="0" presId="urn:microsoft.com/office/officeart/2005/8/layout/bList2#1"/>
    <dgm:cxn modelId="{36723071-D2BE-45EC-9A2E-48960688B9AB}" srcId="{AF6042D9-9E54-4323-A777-CF91E3207BE3}" destId="{10479568-6EBC-482C-A76C-B1935A5F78D4}" srcOrd="0" destOrd="0" parTransId="{6EA00740-0DFE-4211-8115-5E89E9E00781}" sibTransId="{B491290E-061F-4F70-853D-94995C672176}"/>
    <dgm:cxn modelId="{0FDC71FF-31EC-4680-9345-20CF66A5C2D0}" type="presOf" srcId="{8313CCA1-BE05-4EDB-B046-F030DC59F0F3}" destId="{CE97946A-73D2-4722-B6C3-DE9919B3990F}" srcOrd="0" destOrd="0" presId="urn:microsoft.com/office/officeart/2005/8/layout/bList2#1"/>
    <dgm:cxn modelId="{4872A55D-FFE2-4D5A-BEA5-EEE2C279391F}" srcId="{134D8534-FF61-4A05-A12E-F7F3A0A068BD}" destId="{AF6042D9-9E54-4323-A777-CF91E3207BE3}" srcOrd="2" destOrd="0" parTransId="{12A1A6D6-EAEB-43D7-B9AD-30E1BDEE1BB0}" sibTransId="{942DCFBD-0E7B-436C-82F2-9AF29FDDDC23}"/>
    <dgm:cxn modelId="{47BCE068-240E-4AEB-91A2-F82D4939BA7B}" srcId="{8313CCA1-BE05-4EDB-B046-F030DC59F0F3}" destId="{DC58721E-A868-4C9D-9BF9-CD75FB552B76}" srcOrd="0" destOrd="0" parTransId="{9C855380-1F3E-4610-952C-592AE35EBB80}" sibTransId="{90E7BE58-98A6-45CD-8230-64053F895B1D}"/>
    <dgm:cxn modelId="{069E07CF-5C79-4E32-BC12-B3EEDCFBF714}" type="presOf" srcId="{AD6D1416-408F-4071-9CE8-266998B32A2C}" destId="{8A2986BE-7E0A-4C34-AAC9-167BE00B800C}" srcOrd="0" destOrd="0" presId="urn:microsoft.com/office/officeart/2005/8/layout/bList2#1"/>
    <dgm:cxn modelId="{515C4C05-369D-407B-B0D9-46E6C86CEECC}" type="presOf" srcId="{DC58721E-A868-4C9D-9BF9-CD75FB552B76}" destId="{AA1BD643-3A99-4111-BA53-725267664338}" srcOrd="0" destOrd="0" presId="urn:microsoft.com/office/officeart/2005/8/layout/bList2#1"/>
    <dgm:cxn modelId="{B4D63D64-63CE-4E9C-B352-EBC767E8E622}" type="presOf" srcId="{F46DCB74-0261-4A71-B597-395CCD1541CB}" destId="{3074FC28-9F1B-4832-83FA-71E644654B23}" srcOrd="0" destOrd="0" presId="urn:microsoft.com/office/officeart/2005/8/layout/bList2#1"/>
    <dgm:cxn modelId="{9ADA68BC-CD09-426D-A563-8046CCE665BA}" srcId="{134D8534-FF61-4A05-A12E-F7F3A0A068BD}" destId="{5630BA3A-E29B-41DB-8A90-DACA8D289CA8}" srcOrd="1" destOrd="0" parTransId="{9B4EA5DC-4E6B-442E-B153-C1457FD070E6}" sibTransId="{F46DCB74-0261-4A71-B597-395CCD1541CB}"/>
    <dgm:cxn modelId="{27A744C1-5774-400A-A096-3B368163B1B3}" type="presOf" srcId="{AF6042D9-9E54-4323-A777-CF91E3207BE3}" destId="{A7C07DD8-31EA-4E88-8B27-219183FA3776}" srcOrd="0" destOrd="0" presId="urn:microsoft.com/office/officeart/2005/8/layout/bList2#1"/>
    <dgm:cxn modelId="{25F4D6E4-25E7-44DF-BA6F-D8CFCEDD8C68}" type="presOf" srcId="{5630BA3A-E29B-41DB-8A90-DACA8D289CA8}" destId="{F0BA0B51-3894-4688-8466-2678475FD5EC}" srcOrd="1" destOrd="0" presId="urn:microsoft.com/office/officeart/2005/8/layout/bList2#1"/>
    <dgm:cxn modelId="{D6FE4BF6-123F-4BA2-8509-7848B74AF3CD}" type="presParOf" srcId="{554170D2-0059-42AD-BBA3-7E74EFB356DE}" destId="{2D743FCC-C63D-49FD-BAF8-D55ACFA5A77A}" srcOrd="0" destOrd="0" presId="urn:microsoft.com/office/officeart/2005/8/layout/bList2#1"/>
    <dgm:cxn modelId="{918C8E56-323A-49A2-B95A-97B5E5AF42DE}" type="presParOf" srcId="{2D743FCC-C63D-49FD-BAF8-D55ACFA5A77A}" destId="{AA1BD643-3A99-4111-BA53-725267664338}" srcOrd="0" destOrd="0" presId="urn:microsoft.com/office/officeart/2005/8/layout/bList2#1"/>
    <dgm:cxn modelId="{79ACAE18-4831-416F-91DA-278CE0BD493D}" type="presParOf" srcId="{2D743FCC-C63D-49FD-BAF8-D55ACFA5A77A}" destId="{CE97946A-73D2-4722-B6C3-DE9919B3990F}" srcOrd="1" destOrd="0" presId="urn:microsoft.com/office/officeart/2005/8/layout/bList2#1"/>
    <dgm:cxn modelId="{2ABFC174-D7EF-4D30-93DA-8739B8E254FF}" type="presParOf" srcId="{2D743FCC-C63D-49FD-BAF8-D55ACFA5A77A}" destId="{9E896202-59C7-48D3-8792-B4E3B0E720AD}" srcOrd="2" destOrd="0" presId="urn:microsoft.com/office/officeart/2005/8/layout/bList2#1"/>
    <dgm:cxn modelId="{78F68C66-572B-46EB-AC0A-910B9A34C832}" type="presParOf" srcId="{2D743FCC-C63D-49FD-BAF8-D55ACFA5A77A}" destId="{532CA5F2-D6BB-418F-AF43-B0E6F7F233BF}" srcOrd="3" destOrd="0" presId="urn:microsoft.com/office/officeart/2005/8/layout/bList2#1"/>
    <dgm:cxn modelId="{33E68825-0499-4532-9807-AA6E1662199A}" type="presParOf" srcId="{554170D2-0059-42AD-BBA3-7E74EFB356DE}" destId="{111F862B-3940-401B-98AA-57F2F813B360}" srcOrd="1" destOrd="0" presId="urn:microsoft.com/office/officeart/2005/8/layout/bList2#1"/>
    <dgm:cxn modelId="{DA56319D-CE65-4BCA-9D31-8910AEE3C333}" type="presParOf" srcId="{554170D2-0059-42AD-BBA3-7E74EFB356DE}" destId="{8318F747-9AD2-49B2-8C61-44817526F642}" srcOrd="2" destOrd="0" presId="urn:microsoft.com/office/officeart/2005/8/layout/bList2#1"/>
    <dgm:cxn modelId="{A6D28C82-C3A9-47C2-B08D-E2BF33ADA0CA}" type="presParOf" srcId="{8318F747-9AD2-49B2-8C61-44817526F642}" destId="{8A2986BE-7E0A-4C34-AAC9-167BE00B800C}" srcOrd="0" destOrd="0" presId="urn:microsoft.com/office/officeart/2005/8/layout/bList2#1"/>
    <dgm:cxn modelId="{C5B1D0F5-7C10-4023-99D5-072A0F60DF31}" type="presParOf" srcId="{8318F747-9AD2-49B2-8C61-44817526F642}" destId="{FC7F738F-B496-4321-B96C-E4863E92A008}" srcOrd="1" destOrd="0" presId="urn:microsoft.com/office/officeart/2005/8/layout/bList2#1"/>
    <dgm:cxn modelId="{434018C7-453C-40CF-A33D-73356627E059}" type="presParOf" srcId="{8318F747-9AD2-49B2-8C61-44817526F642}" destId="{F0BA0B51-3894-4688-8466-2678475FD5EC}" srcOrd="2" destOrd="0" presId="urn:microsoft.com/office/officeart/2005/8/layout/bList2#1"/>
    <dgm:cxn modelId="{795D4D6B-D367-4598-8D92-72EB866E5DA8}" type="presParOf" srcId="{8318F747-9AD2-49B2-8C61-44817526F642}" destId="{62941F9F-0004-4E45-9795-7DA8744148AB}" srcOrd="3" destOrd="0" presId="urn:microsoft.com/office/officeart/2005/8/layout/bList2#1"/>
    <dgm:cxn modelId="{3C1F0252-CC1A-439C-838C-453ACD6E6DBF}" type="presParOf" srcId="{554170D2-0059-42AD-BBA3-7E74EFB356DE}" destId="{3074FC28-9F1B-4832-83FA-71E644654B23}" srcOrd="3" destOrd="0" presId="urn:microsoft.com/office/officeart/2005/8/layout/bList2#1"/>
    <dgm:cxn modelId="{373ABA78-664A-42F5-AB57-BEFFF7177D55}" type="presParOf" srcId="{554170D2-0059-42AD-BBA3-7E74EFB356DE}" destId="{AEC7FA3C-8EAB-4C0B-8C78-7DA7638DF4B8}" srcOrd="4" destOrd="0" presId="urn:microsoft.com/office/officeart/2005/8/layout/bList2#1"/>
    <dgm:cxn modelId="{08C37137-80F7-45EE-AF38-36EAD1CB8691}" type="presParOf" srcId="{AEC7FA3C-8EAB-4C0B-8C78-7DA7638DF4B8}" destId="{AFF7F3D2-1D67-4DC5-89AF-C04F37393155}" srcOrd="0" destOrd="0" presId="urn:microsoft.com/office/officeart/2005/8/layout/bList2#1"/>
    <dgm:cxn modelId="{F23DF0ED-4B97-458B-89B7-2757659AC822}" type="presParOf" srcId="{AEC7FA3C-8EAB-4C0B-8C78-7DA7638DF4B8}" destId="{A7C07DD8-31EA-4E88-8B27-219183FA3776}" srcOrd="1" destOrd="0" presId="urn:microsoft.com/office/officeart/2005/8/layout/bList2#1"/>
    <dgm:cxn modelId="{5C02FBAE-7C49-441D-9732-80E6270D0366}" type="presParOf" srcId="{AEC7FA3C-8EAB-4C0B-8C78-7DA7638DF4B8}" destId="{6FE2FD62-3AE0-4578-80F5-CFC38CFF4189}" srcOrd="2" destOrd="0" presId="urn:microsoft.com/office/officeart/2005/8/layout/bList2#1"/>
    <dgm:cxn modelId="{0F748B30-883A-4F86-A9CC-E8658DC73D47}" type="presParOf" srcId="{AEC7FA3C-8EAB-4C0B-8C78-7DA7638DF4B8}" destId="{3B535C97-3B9E-4EC2-BDAE-98EFDDC8C95A}" srcOrd="3" destOrd="0" presId="urn:microsoft.com/office/officeart/2005/8/layout/b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1DB75A-22EB-4CDC-8676-6E25DBC6D8EE}" type="doc">
      <dgm:prSet loTypeId="urn:microsoft.com/office/officeart/2005/8/layout/pyramid1" loCatId="pyramid" qsTypeId="urn:microsoft.com/office/officeart/2005/8/quickstyle/simple1" qsCatId="simple" csTypeId="urn:microsoft.com/office/officeart/2005/8/colors/accent1_2" csCatId="accent1" phldr="1"/>
      <dgm:spPr/>
    </dgm:pt>
    <dgm:pt modelId="{4929A526-0C47-4D1D-935A-0E08BE81EE67}">
      <dgm:prSet phldrT="[نص]" custT="1"/>
      <dgm:spPr/>
      <dgm:t>
        <a:bodyPr/>
        <a:lstStyle/>
        <a:p>
          <a:pPr rtl="1"/>
          <a:r>
            <a:rPr lang="ar-SA" sz="1400" b="1" dirty="0" smtClean="0"/>
            <a:t>الامانة</a:t>
          </a:r>
        </a:p>
        <a:p>
          <a:pPr rtl="1"/>
          <a:r>
            <a:rPr lang="ar-SA" sz="1400" b="1" dirty="0" smtClean="0"/>
            <a:t> العامة</a:t>
          </a:r>
          <a:endParaRPr lang="ar-SA" sz="1400" b="1" dirty="0"/>
        </a:p>
      </dgm:t>
    </dgm:pt>
    <dgm:pt modelId="{D23B0DB3-751F-4615-B572-7BE2527CEB55}" type="parTrans" cxnId="{89AE9EFC-52EA-4C71-B8A0-A91C2350B6C5}">
      <dgm:prSet/>
      <dgm:spPr/>
      <dgm:t>
        <a:bodyPr/>
        <a:lstStyle/>
        <a:p>
          <a:pPr rtl="1"/>
          <a:endParaRPr lang="ar-SA"/>
        </a:p>
      </dgm:t>
    </dgm:pt>
    <dgm:pt modelId="{D50C6441-683E-485D-84A2-FE73756E06E8}" type="sibTrans" cxnId="{89AE9EFC-52EA-4C71-B8A0-A91C2350B6C5}">
      <dgm:prSet/>
      <dgm:spPr/>
      <dgm:t>
        <a:bodyPr/>
        <a:lstStyle/>
        <a:p>
          <a:pPr rtl="1"/>
          <a:endParaRPr lang="ar-SA"/>
        </a:p>
      </dgm:t>
    </dgm:pt>
    <dgm:pt modelId="{23FD49A5-C529-49DD-BE9C-0272D79832E0}">
      <dgm:prSet phldrT="[نص]" custT="1"/>
      <dgm:spPr/>
      <dgm:t>
        <a:bodyPr/>
        <a:lstStyle/>
        <a:p>
          <a:pPr rtl="1"/>
          <a:r>
            <a:rPr lang="ar-SA" sz="2800" dirty="0" smtClean="0"/>
            <a:t>اللجنة التنفيذية</a:t>
          </a:r>
          <a:endParaRPr lang="ar-SA" sz="2800" dirty="0"/>
        </a:p>
      </dgm:t>
    </dgm:pt>
    <dgm:pt modelId="{FD6475CE-5BF4-4898-BC41-90C66FE984A8}" type="parTrans" cxnId="{802BF904-AE05-452E-A16C-C4C188B51176}">
      <dgm:prSet/>
      <dgm:spPr/>
      <dgm:t>
        <a:bodyPr/>
        <a:lstStyle/>
        <a:p>
          <a:pPr rtl="1"/>
          <a:endParaRPr lang="ar-SA"/>
        </a:p>
      </dgm:t>
    </dgm:pt>
    <dgm:pt modelId="{DFC2EC40-28E2-4DAF-922E-D97DB4A639A5}" type="sibTrans" cxnId="{802BF904-AE05-452E-A16C-C4C188B51176}">
      <dgm:prSet/>
      <dgm:spPr/>
      <dgm:t>
        <a:bodyPr/>
        <a:lstStyle/>
        <a:p>
          <a:pPr rtl="1"/>
          <a:endParaRPr lang="ar-SA"/>
        </a:p>
      </dgm:t>
    </dgm:pt>
    <dgm:pt modelId="{D247E7E6-01B3-4182-9786-2738B2E76C80}">
      <dgm:prSet phldrT="[نص]" custT="1"/>
      <dgm:spPr/>
      <dgm:t>
        <a:bodyPr/>
        <a:lstStyle/>
        <a:p>
          <a:pPr rtl="1"/>
          <a:r>
            <a:rPr lang="ar-SA" sz="2800" dirty="0" smtClean="0"/>
            <a:t>المؤتمر العام</a:t>
          </a:r>
          <a:r>
            <a:rPr lang="ar-SA" sz="2800" b="1" dirty="0" smtClean="0"/>
            <a:t>:</a:t>
          </a:r>
          <a:endParaRPr lang="ar-SA" sz="2800" dirty="0"/>
        </a:p>
      </dgm:t>
    </dgm:pt>
    <dgm:pt modelId="{78FF87AD-29C9-4319-88B2-1B6887BD6D85}" type="parTrans" cxnId="{630E2A08-7096-472A-8D6E-B50DB63E0424}">
      <dgm:prSet/>
      <dgm:spPr/>
      <dgm:t>
        <a:bodyPr/>
        <a:lstStyle/>
        <a:p>
          <a:pPr rtl="1"/>
          <a:endParaRPr lang="ar-SA"/>
        </a:p>
      </dgm:t>
    </dgm:pt>
    <dgm:pt modelId="{05B565AA-A3AA-4B98-A737-1B017FAED00E}" type="sibTrans" cxnId="{630E2A08-7096-472A-8D6E-B50DB63E0424}">
      <dgm:prSet/>
      <dgm:spPr/>
      <dgm:t>
        <a:bodyPr/>
        <a:lstStyle/>
        <a:p>
          <a:pPr rtl="1"/>
          <a:endParaRPr lang="ar-SA"/>
        </a:p>
      </dgm:t>
    </dgm:pt>
    <dgm:pt modelId="{00A776D7-439C-408D-82F7-47936719688F}">
      <dgm:prSet phldrT="[نص]"/>
      <dgm:spPr/>
      <dgm:t>
        <a:bodyPr/>
        <a:lstStyle/>
        <a:p>
          <a:pPr rtl="1"/>
          <a:r>
            <a:rPr lang="ar-SA" dirty="0" smtClean="0"/>
            <a:t>النقابة العامة</a:t>
          </a:r>
          <a:endParaRPr lang="ar-SA" dirty="0"/>
        </a:p>
      </dgm:t>
    </dgm:pt>
    <dgm:pt modelId="{1A7C29C3-052C-4FAA-9970-4E2050CFA13F}" type="parTrans" cxnId="{4E435B5D-7189-4195-975C-D626E7198CC4}">
      <dgm:prSet/>
      <dgm:spPr/>
      <dgm:t>
        <a:bodyPr/>
        <a:lstStyle/>
        <a:p>
          <a:pPr rtl="1"/>
          <a:endParaRPr lang="ar-SA"/>
        </a:p>
      </dgm:t>
    </dgm:pt>
    <dgm:pt modelId="{4DFED80E-7017-4E42-AC4D-96E2E325D98C}" type="sibTrans" cxnId="{4E435B5D-7189-4195-975C-D626E7198CC4}">
      <dgm:prSet/>
      <dgm:spPr/>
      <dgm:t>
        <a:bodyPr/>
        <a:lstStyle/>
        <a:p>
          <a:pPr rtl="1"/>
          <a:endParaRPr lang="ar-SA"/>
        </a:p>
      </dgm:t>
    </dgm:pt>
    <dgm:pt modelId="{920CD0BC-ED6B-4793-97A8-AF6131079FD4}">
      <dgm:prSet phldrT="[نص]"/>
      <dgm:spPr/>
      <dgm:t>
        <a:bodyPr/>
        <a:lstStyle/>
        <a:p>
          <a:pPr rtl="1"/>
          <a:r>
            <a:rPr lang="ar-SA" dirty="0" smtClean="0"/>
            <a:t>النقابة الفرعية</a:t>
          </a:r>
          <a:endParaRPr lang="ar-SA" dirty="0"/>
        </a:p>
      </dgm:t>
    </dgm:pt>
    <dgm:pt modelId="{B7EC0252-6EBB-4C16-8157-92BD647A336E}" type="parTrans" cxnId="{D8F18563-4487-4D7A-86DF-A67C90A1D2A5}">
      <dgm:prSet/>
      <dgm:spPr/>
      <dgm:t>
        <a:bodyPr/>
        <a:lstStyle/>
        <a:p>
          <a:pPr rtl="1"/>
          <a:endParaRPr lang="ar-SA"/>
        </a:p>
      </dgm:t>
    </dgm:pt>
    <dgm:pt modelId="{420AF554-7B09-4BDF-8F7E-6D15444401FA}" type="sibTrans" cxnId="{D8F18563-4487-4D7A-86DF-A67C90A1D2A5}">
      <dgm:prSet/>
      <dgm:spPr/>
      <dgm:t>
        <a:bodyPr/>
        <a:lstStyle/>
        <a:p>
          <a:pPr rtl="1"/>
          <a:endParaRPr lang="ar-SA"/>
        </a:p>
      </dgm:t>
    </dgm:pt>
    <dgm:pt modelId="{99AA3114-2CE9-4444-BAFD-672BBB3D8C71}">
      <dgm:prSet phldrT="[نص]"/>
      <dgm:spPr/>
      <dgm:t>
        <a:bodyPr/>
        <a:lstStyle/>
        <a:p>
          <a:pPr rtl="1"/>
          <a:r>
            <a:rPr lang="ar-SA" dirty="0" smtClean="0"/>
            <a:t>اللجان العمالية</a:t>
          </a:r>
          <a:endParaRPr lang="ar-SA" dirty="0"/>
        </a:p>
      </dgm:t>
    </dgm:pt>
    <dgm:pt modelId="{DB441CB4-EA5B-4C1E-AC1F-F901FFA578D7}" type="parTrans" cxnId="{9D0E2C16-E67D-432C-8914-13EFCFA80378}">
      <dgm:prSet/>
      <dgm:spPr/>
      <dgm:t>
        <a:bodyPr/>
        <a:lstStyle/>
        <a:p>
          <a:pPr rtl="1"/>
          <a:endParaRPr lang="ar-SA"/>
        </a:p>
      </dgm:t>
    </dgm:pt>
    <dgm:pt modelId="{8465C493-5453-45D7-BF15-8F37F4A3B651}" type="sibTrans" cxnId="{9D0E2C16-E67D-432C-8914-13EFCFA80378}">
      <dgm:prSet/>
      <dgm:spPr/>
      <dgm:t>
        <a:bodyPr/>
        <a:lstStyle/>
        <a:p>
          <a:pPr rtl="1"/>
          <a:endParaRPr lang="ar-SA"/>
        </a:p>
      </dgm:t>
    </dgm:pt>
    <dgm:pt modelId="{BA2EC8DE-A2EF-489C-BD4A-430334D43142}">
      <dgm:prSet phldrT="[نص]"/>
      <dgm:spPr/>
      <dgm:t>
        <a:bodyPr/>
        <a:lstStyle/>
        <a:p>
          <a:pPr rtl="1"/>
          <a:r>
            <a:rPr lang="ar-SA" dirty="0" smtClean="0"/>
            <a:t>العمال</a:t>
          </a:r>
          <a:endParaRPr lang="ar-SA" dirty="0"/>
        </a:p>
      </dgm:t>
    </dgm:pt>
    <dgm:pt modelId="{CFA32B01-5A30-465F-B60D-4B8875C78A9F}" type="parTrans" cxnId="{6F27C6BF-CCCB-4840-94A0-E306871FE99E}">
      <dgm:prSet/>
      <dgm:spPr/>
      <dgm:t>
        <a:bodyPr/>
        <a:lstStyle/>
        <a:p>
          <a:pPr rtl="1"/>
          <a:endParaRPr lang="ar-SA"/>
        </a:p>
      </dgm:t>
    </dgm:pt>
    <dgm:pt modelId="{C12EF49E-2AD3-4748-9AC4-E769AFDCD9F7}" type="sibTrans" cxnId="{6F27C6BF-CCCB-4840-94A0-E306871FE99E}">
      <dgm:prSet/>
      <dgm:spPr/>
      <dgm:t>
        <a:bodyPr/>
        <a:lstStyle/>
        <a:p>
          <a:pPr rtl="1"/>
          <a:endParaRPr lang="ar-SA"/>
        </a:p>
      </dgm:t>
    </dgm:pt>
    <dgm:pt modelId="{D9B8AEFE-E08D-4D8D-B8FF-7BF275B950A0}" type="pres">
      <dgm:prSet presAssocID="{7F1DB75A-22EB-4CDC-8676-6E25DBC6D8EE}" presName="Name0" presStyleCnt="0">
        <dgm:presLayoutVars>
          <dgm:dir/>
          <dgm:animLvl val="lvl"/>
          <dgm:resizeHandles val="exact"/>
        </dgm:presLayoutVars>
      </dgm:prSet>
      <dgm:spPr/>
    </dgm:pt>
    <dgm:pt modelId="{65685FAE-AF56-42F2-ABCE-DCB40E006ACB}" type="pres">
      <dgm:prSet presAssocID="{4929A526-0C47-4D1D-935A-0E08BE81EE67}" presName="Name8" presStyleCnt="0"/>
      <dgm:spPr/>
    </dgm:pt>
    <dgm:pt modelId="{3A430819-CC3E-4907-BB96-C24D9C3A1CE8}" type="pres">
      <dgm:prSet presAssocID="{4929A526-0C47-4D1D-935A-0E08BE81EE67}" presName="level" presStyleLbl="node1" presStyleIdx="0" presStyleCnt="7" custScaleX="88471" custScaleY="69535" custLinFactNeighborX="-2737">
        <dgm:presLayoutVars>
          <dgm:chMax val="1"/>
          <dgm:bulletEnabled val="1"/>
        </dgm:presLayoutVars>
      </dgm:prSet>
      <dgm:spPr/>
      <dgm:t>
        <a:bodyPr/>
        <a:lstStyle/>
        <a:p>
          <a:pPr rtl="1"/>
          <a:endParaRPr lang="ar-SA"/>
        </a:p>
      </dgm:t>
    </dgm:pt>
    <dgm:pt modelId="{80603945-8086-4929-8956-B061658A5A76}" type="pres">
      <dgm:prSet presAssocID="{4929A526-0C47-4D1D-935A-0E08BE81EE67}" presName="levelTx" presStyleLbl="revTx" presStyleIdx="0" presStyleCnt="0">
        <dgm:presLayoutVars>
          <dgm:chMax val="1"/>
          <dgm:bulletEnabled val="1"/>
        </dgm:presLayoutVars>
      </dgm:prSet>
      <dgm:spPr/>
      <dgm:t>
        <a:bodyPr/>
        <a:lstStyle/>
        <a:p>
          <a:pPr rtl="1"/>
          <a:endParaRPr lang="ar-SA"/>
        </a:p>
      </dgm:t>
    </dgm:pt>
    <dgm:pt modelId="{890B79CF-7198-4D9F-BC23-2AD019F6D34E}" type="pres">
      <dgm:prSet presAssocID="{23FD49A5-C529-49DD-BE9C-0272D79832E0}" presName="Name8" presStyleCnt="0"/>
      <dgm:spPr/>
    </dgm:pt>
    <dgm:pt modelId="{387AB46E-EA34-47AC-B90C-ACBEDD9E7C55}" type="pres">
      <dgm:prSet presAssocID="{23FD49A5-C529-49DD-BE9C-0272D79832E0}" presName="level" presStyleLbl="node1" presStyleIdx="1" presStyleCnt="7" custScaleX="94057" custScaleY="100904">
        <dgm:presLayoutVars>
          <dgm:chMax val="1"/>
          <dgm:bulletEnabled val="1"/>
        </dgm:presLayoutVars>
      </dgm:prSet>
      <dgm:spPr/>
      <dgm:t>
        <a:bodyPr/>
        <a:lstStyle/>
        <a:p>
          <a:pPr rtl="1"/>
          <a:endParaRPr lang="ar-SA"/>
        </a:p>
      </dgm:t>
    </dgm:pt>
    <dgm:pt modelId="{78B6F5C3-A772-42BE-A447-069B5B7DD212}" type="pres">
      <dgm:prSet presAssocID="{23FD49A5-C529-49DD-BE9C-0272D79832E0}" presName="levelTx" presStyleLbl="revTx" presStyleIdx="0" presStyleCnt="0">
        <dgm:presLayoutVars>
          <dgm:chMax val="1"/>
          <dgm:bulletEnabled val="1"/>
        </dgm:presLayoutVars>
      </dgm:prSet>
      <dgm:spPr/>
      <dgm:t>
        <a:bodyPr/>
        <a:lstStyle/>
        <a:p>
          <a:pPr rtl="1"/>
          <a:endParaRPr lang="ar-SA"/>
        </a:p>
      </dgm:t>
    </dgm:pt>
    <dgm:pt modelId="{FD2CE65C-AEC0-48AF-AB4A-7AC2D6A1831A}" type="pres">
      <dgm:prSet presAssocID="{D247E7E6-01B3-4182-9786-2738B2E76C80}" presName="Name8" presStyleCnt="0"/>
      <dgm:spPr/>
    </dgm:pt>
    <dgm:pt modelId="{95FDB7C1-5406-4C86-97FA-348A35E8DB0F}" type="pres">
      <dgm:prSet presAssocID="{D247E7E6-01B3-4182-9786-2738B2E76C80}" presName="level" presStyleLbl="node1" presStyleIdx="2" presStyleCnt="7" custScaleX="96887" custScaleY="87681">
        <dgm:presLayoutVars>
          <dgm:chMax val="1"/>
          <dgm:bulletEnabled val="1"/>
        </dgm:presLayoutVars>
      </dgm:prSet>
      <dgm:spPr/>
      <dgm:t>
        <a:bodyPr/>
        <a:lstStyle/>
        <a:p>
          <a:pPr rtl="1"/>
          <a:endParaRPr lang="ar-SA"/>
        </a:p>
      </dgm:t>
    </dgm:pt>
    <dgm:pt modelId="{73503834-E972-430C-B025-586C2E02AD20}" type="pres">
      <dgm:prSet presAssocID="{D247E7E6-01B3-4182-9786-2738B2E76C80}" presName="levelTx" presStyleLbl="revTx" presStyleIdx="0" presStyleCnt="0">
        <dgm:presLayoutVars>
          <dgm:chMax val="1"/>
          <dgm:bulletEnabled val="1"/>
        </dgm:presLayoutVars>
      </dgm:prSet>
      <dgm:spPr/>
      <dgm:t>
        <a:bodyPr/>
        <a:lstStyle/>
        <a:p>
          <a:pPr rtl="1"/>
          <a:endParaRPr lang="ar-SA"/>
        </a:p>
      </dgm:t>
    </dgm:pt>
    <dgm:pt modelId="{5416602A-11DF-406D-A48F-B8B3649FB617}" type="pres">
      <dgm:prSet presAssocID="{00A776D7-439C-408D-82F7-47936719688F}" presName="Name8" presStyleCnt="0"/>
      <dgm:spPr/>
    </dgm:pt>
    <dgm:pt modelId="{754DEA22-306E-4A17-81D7-F15D29218197}" type="pres">
      <dgm:prSet presAssocID="{00A776D7-439C-408D-82F7-47936719688F}" presName="level" presStyleLbl="node1" presStyleIdx="3" presStyleCnt="7" custScaleX="98037" custScaleY="88542">
        <dgm:presLayoutVars>
          <dgm:chMax val="1"/>
          <dgm:bulletEnabled val="1"/>
        </dgm:presLayoutVars>
      </dgm:prSet>
      <dgm:spPr/>
      <dgm:t>
        <a:bodyPr/>
        <a:lstStyle/>
        <a:p>
          <a:pPr rtl="1"/>
          <a:endParaRPr lang="ar-SA"/>
        </a:p>
      </dgm:t>
    </dgm:pt>
    <dgm:pt modelId="{C5A25131-190C-46F3-AD03-F7BC2E4D4811}" type="pres">
      <dgm:prSet presAssocID="{00A776D7-439C-408D-82F7-47936719688F}" presName="levelTx" presStyleLbl="revTx" presStyleIdx="0" presStyleCnt="0">
        <dgm:presLayoutVars>
          <dgm:chMax val="1"/>
          <dgm:bulletEnabled val="1"/>
        </dgm:presLayoutVars>
      </dgm:prSet>
      <dgm:spPr/>
      <dgm:t>
        <a:bodyPr/>
        <a:lstStyle/>
        <a:p>
          <a:pPr rtl="1"/>
          <a:endParaRPr lang="ar-SA"/>
        </a:p>
      </dgm:t>
    </dgm:pt>
    <dgm:pt modelId="{59667820-3D62-44A8-BC41-412F39ADC724}" type="pres">
      <dgm:prSet presAssocID="{920CD0BC-ED6B-4793-97A8-AF6131079FD4}" presName="Name8" presStyleCnt="0"/>
      <dgm:spPr/>
    </dgm:pt>
    <dgm:pt modelId="{1CA41188-9DD9-403C-BE2A-3FC8A5A587A5}" type="pres">
      <dgm:prSet presAssocID="{920CD0BC-ED6B-4793-97A8-AF6131079FD4}" presName="level" presStyleLbl="node1" presStyleIdx="4" presStyleCnt="7" custScaleX="97857" custScaleY="92379">
        <dgm:presLayoutVars>
          <dgm:chMax val="1"/>
          <dgm:bulletEnabled val="1"/>
        </dgm:presLayoutVars>
      </dgm:prSet>
      <dgm:spPr/>
      <dgm:t>
        <a:bodyPr/>
        <a:lstStyle/>
        <a:p>
          <a:pPr rtl="1"/>
          <a:endParaRPr lang="ar-SA"/>
        </a:p>
      </dgm:t>
    </dgm:pt>
    <dgm:pt modelId="{A651E8F2-F205-4791-896F-0DD6CCDAC9F9}" type="pres">
      <dgm:prSet presAssocID="{920CD0BC-ED6B-4793-97A8-AF6131079FD4}" presName="levelTx" presStyleLbl="revTx" presStyleIdx="0" presStyleCnt="0">
        <dgm:presLayoutVars>
          <dgm:chMax val="1"/>
          <dgm:bulletEnabled val="1"/>
        </dgm:presLayoutVars>
      </dgm:prSet>
      <dgm:spPr/>
      <dgm:t>
        <a:bodyPr/>
        <a:lstStyle/>
        <a:p>
          <a:pPr rtl="1"/>
          <a:endParaRPr lang="ar-SA"/>
        </a:p>
      </dgm:t>
    </dgm:pt>
    <dgm:pt modelId="{649D6764-F678-469B-BFF4-EDCEE1F76660}" type="pres">
      <dgm:prSet presAssocID="{99AA3114-2CE9-4444-BAFD-672BBB3D8C71}" presName="Name8" presStyleCnt="0"/>
      <dgm:spPr/>
    </dgm:pt>
    <dgm:pt modelId="{015C78B1-BA56-483E-AD7D-3F5EAB80E4E6}" type="pres">
      <dgm:prSet presAssocID="{99AA3114-2CE9-4444-BAFD-672BBB3D8C71}" presName="level" presStyleLbl="node1" presStyleIdx="5" presStyleCnt="7" custScaleX="99514" custScaleY="95787">
        <dgm:presLayoutVars>
          <dgm:chMax val="1"/>
          <dgm:bulletEnabled val="1"/>
        </dgm:presLayoutVars>
      </dgm:prSet>
      <dgm:spPr/>
      <dgm:t>
        <a:bodyPr/>
        <a:lstStyle/>
        <a:p>
          <a:pPr rtl="1"/>
          <a:endParaRPr lang="ar-SA"/>
        </a:p>
      </dgm:t>
    </dgm:pt>
    <dgm:pt modelId="{4E492E5D-43CB-4F2A-877C-2F8B0BCC44D4}" type="pres">
      <dgm:prSet presAssocID="{99AA3114-2CE9-4444-BAFD-672BBB3D8C71}" presName="levelTx" presStyleLbl="revTx" presStyleIdx="0" presStyleCnt="0">
        <dgm:presLayoutVars>
          <dgm:chMax val="1"/>
          <dgm:bulletEnabled val="1"/>
        </dgm:presLayoutVars>
      </dgm:prSet>
      <dgm:spPr/>
      <dgm:t>
        <a:bodyPr/>
        <a:lstStyle/>
        <a:p>
          <a:pPr rtl="1"/>
          <a:endParaRPr lang="ar-SA"/>
        </a:p>
      </dgm:t>
    </dgm:pt>
    <dgm:pt modelId="{FE093E5B-D4B1-4252-A32D-4108343B1A15}" type="pres">
      <dgm:prSet presAssocID="{BA2EC8DE-A2EF-489C-BD4A-430334D43142}" presName="Name8" presStyleCnt="0"/>
      <dgm:spPr/>
    </dgm:pt>
    <dgm:pt modelId="{766F0E5C-240F-4CD0-8F53-D52A51FE3361}" type="pres">
      <dgm:prSet presAssocID="{BA2EC8DE-A2EF-489C-BD4A-430334D43142}" presName="level" presStyleLbl="node1" presStyleIdx="6" presStyleCnt="7" custLinFactNeighborX="-1147" custLinFactNeighborY="36517">
        <dgm:presLayoutVars>
          <dgm:chMax val="1"/>
          <dgm:bulletEnabled val="1"/>
        </dgm:presLayoutVars>
      </dgm:prSet>
      <dgm:spPr/>
      <dgm:t>
        <a:bodyPr/>
        <a:lstStyle/>
        <a:p>
          <a:pPr rtl="1"/>
          <a:endParaRPr lang="ar-SA"/>
        </a:p>
      </dgm:t>
    </dgm:pt>
    <dgm:pt modelId="{DC0EB485-D2F5-47A2-8302-35E943B6A36F}" type="pres">
      <dgm:prSet presAssocID="{BA2EC8DE-A2EF-489C-BD4A-430334D43142}" presName="levelTx" presStyleLbl="revTx" presStyleIdx="0" presStyleCnt="0">
        <dgm:presLayoutVars>
          <dgm:chMax val="1"/>
          <dgm:bulletEnabled val="1"/>
        </dgm:presLayoutVars>
      </dgm:prSet>
      <dgm:spPr/>
      <dgm:t>
        <a:bodyPr/>
        <a:lstStyle/>
        <a:p>
          <a:pPr rtl="1"/>
          <a:endParaRPr lang="ar-SA"/>
        </a:p>
      </dgm:t>
    </dgm:pt>
  </dgm:ptLst>
  <dgm:cxnLst>
    <dgm:cxn modelId="{D56774C2-F2BC-48E5-8E75-640EC61258FA}" type="presOf" srcId="{00A776D7-439C-408D-82F7-47936719688F}" destId="{754DEA22-306E-4A17-81D7-F15D29218197}" srcOrd="0" destOrd="0" presId="urn:microsoft.com/office/officeart/2005/8/layout/pyramid1"/>
    <dgm:cxn modelId="{630E2A08-7096-472A-8D6E-B50DB63E0424}" srcId="{7F1DB75A-22EB-4CDC-8676-6E25DBC6D8EE}" destId="{D247E7E6-01B3-4182-9786-2738B2E76C80}" srcOrd="2" destOrd="0" parTransId="{78FF87AD-29C9-4319-88B2-1B6887BD6D85}" sibTransId="{05B565AA-A3AA-4B98-A737-1B017FAED00E}"/>
    <dgm:cxn modelId="{6F27C6BF-CCCB-4840-94A0-E306871FE99E}" srcId="{7F1DB75A-22EB-4CDC-8676-6E25DBC6D8EE}" destId="{BA2EC8DE-A2EF-489C-BD4A-430334D43142}" srcOrd="6" destOrd="0" parTransId="{CFA32B01-5A30-465F-B60D-4B8875C78A9F}" sibTransId="{C12EF49E-2AD3-4748-9AC4-E769AFDCD9F7}"/>
    <dgm:cxn modelId="{89AE9EFC-52EA-4C71-B8A0-A91C2350B6C5}" srcId="{7F1DB75A-22EB-4CDC-8676-6E25DBC6D8EE}" destId="{4929A526-0C47-4D1D-935A-0E08BE81EE67}" srcOrd="0" destOrd="0" parTransId="{D23B0DB3-751F-4615-B572-7BE2527CEB55}" sibTransId="{D50C6441-683E-485D-84A2-FE73756E06E8}"/>
    <dgm:cxn modelId="{76ACF169-2489-4917-94C0-4962B5DA99D0}" type="presOf" srcId="{00A776D7-439C-408D-82F7-47936719688F}" destId="{C5A25131-190C-46F3-AD03-F7BC2E4D4811}" srcOrd="1" destOrd="0" presId="urn:microsoft.com/office/officeart/2005/8/layout/pyramid1"/>
    <dgm:cxn modelId="{B301D10B-74B5-4636-97F7-E3146808F5C9}" type="presOf" srcId="{99AA3114-2CE9-4444-BAFD-672BBB3D8C71}" destId="{015C78B1-BA56-483E-AD7D-3F5EAB80E4E6}" srcOrd="0" destOrd="0" presId="urn:microsoft.com/office/officeart/2005/8/layout/pyramid1"/>
    <dgm:cxn modelId="{D8F18563-4487-4D7A-86DF-A67C90A1D2A5}" srcId="{7F1DB75A-22EB-4CDC-8676-6E25DBC6D8EE}" destId="{920CD0BC-ED6B-4793-97A8-AF6131079FD4}" srcOrd="4" destOrd="0" parTransId="{B7EC0252-6EBB-4C16-8157-92BD647A336E}" sibTransId="{420AF554-7B09-4BDF-8F7E-6D15444401FA}"/>
    <dgm:cxn modelId="{A2BA8841-8E95-4516-84D3-B915D8167480}" type="presOf" srcId="{BA2EC8DE-A2EF-489C-BD4A-430334D43142}" destId="{766F0E5C-240F-4CD0-8F53-D52A51FE3361}" srcOrd="0" destOrd="0" presId="urn:microsoft.com/office/officeart/2005/8/layout/pyramid1"/>
    <dgm:cxn modelId="{91893F72-2668-4E9A-9B5E-B6862FBB3BD1}" type="presOf" srcId="{23FD49A5-C529-49DD-BE9C-0272D79832E0}" destId="{387AB46E-EA34-47AC-B90C-ACBEDD9E7C55}" srcOrd="0" destOrd="0" presId="urn:microsoft.com/office/officeart/2005/8/layout/pyramid1"/>
    <dgm:cxn modelId="{76EBDD52-2EF5-4FF8-AB17-FFFE06FE9CBC}" type="presOf" srcId="{920CD0BC-ED6B-4793-97A8-AF6131079FD4}" destId="{A651E8F2-F205-4791-896F-0DD6CCDAC9F9}" srcOrd="1" destOrd="0" presId="urn:microsoft.com/office/officeart/2005/8/layout/pyramid1"/>
    <dgm:cxn modelId="{9D0E2C16-E67D-432C-8914-13EFCFA80378}" srcId="{7F1DB75A-22EB-4CDC-8676-6E25DBC6D8EE}" destId="{99AA3114-2CE9-4444-BAFD-672BBB3D8C71}" srcOrd="5" destOrd="0" parTransId="{DB441CB4-EA5B-4C1E-AC1F-F901FFA578D7}" sibTransId="{8465C493-5453-45D7-BF15-8F37F4A3B651}"/>
    <dgm:cxn modelId="{8878961F-04C8-49D3-8470-924012088914}" type="presOf" srcId="{D247E7E6-01B3-4182-9786-2738B2E76C80}" destId="{95FDB7C1-5406-4C86-97FA-348A35E8DB0F}" srcOrd="0" destOrd="0" presId="urn:microsoft.com/office/officeart/2005/8/layout/pyramid1"/>
    <dgm:cxn modelId="{F076A2D0-16D5-4A9F-BF53-E4AC6C40C8BE}" type="presOf" srcId="{99AA3114-2CE9-4444-BAFD-672BBB3D8C71}" destId="{4E492E5D-43CB-4F2A-877C-2F8B0BCC44D4}" srcOrd="1" destOrd="0" presId="urn:microsoft.com/office/officeart/2005/8/layout/pyramid1"/>
    <dgm:cxn modelId="{4E435B5D-7189-4195-975C-D626E7198CC4}" srcId="{7F1DB75A-22EB-4CDC-8676-6E25DBC6D8EE}" destId="{00A776D7-439C-408D-82F7-47936719688F}" srcOrd="3" destOrd="0" parTransId="{1A7C29C3-052C-4FAA-9970-4E2050CFA13F}" sibTransId="{4DFED80E-7017-4E42-AC4D-96E2E325D98C}"/>
    <dgm:cxn modelId="{63D6B61B-BD20-446D-B768-2841E9B89920}" type="presOf" srcId="{BA2EC8DE-A2EF-489C-BD4A-430334D43142}" destId="{DC0EB485-D2F5-47A2-8302-35E943B6A36F}" srcOrd="1" destOrd="0" presId="urn:microsoft.com/office/officeart/2005/8/layout/pyramid1"/>
    <dgm:cxn modelId="{802BF904-AE05-452E-A16C-C4C188B51176}" srcId="{7F1DB75A-22EB-4CDC-8676-6E25DBC6D8EE}" destId="{23FD49A5-C529-49DD-BE9C-0272D79832E0}" srcOrd="1" destOrd="0" parTransId="{FD6475CE-5BF4-4898-BC41-90C66FE984A8}" sibTransId="{DFC2EC40-28E2-4DAF-922E-D97DB4A639A5}"/>
    <dgm:cxn modelId="{CBF9EFC0-F373-4D02-B832-9126BF95332F}" type="presOf" srcId="{920CD0BC-ED6B-4793-97A8-AF6131079FD4}" destId="{1CA41188-9DD9-403C-BE2A-3FC8A5A587A5}" srcOrd="0" destOrd="0" presId="urn:microsoft.com/office/officeart/2005/8/layout/pyramid1"/>
    <dgm:cxn modelId="{29A17E62-BB3B-4FF1-91A3-1275420F29FD}" type="presOf" srcId="{D247E7E6-01B3-4182-9786-2738B2E76C80}" destId="{73503834-E972-430C-B025-586C2E02AD20}" srcOrd="1" destOrd="0" presId="urn:microsoft.com/office/officeart/2005/8/layout/pyramid1"/>
    <dgm:cxn modelId="{8E080B82-C07C-4EA7-9CDA-5502E9FBF2E2}" type="presOf" srcId="{4929A526-0C47-4D1D-935A-0E08BE81EE67}" destId="{3A430819-CC3E-4907-BB96-C24D9C3A1CE8}" srcOrd="0" destOrd="0" presId="urn:microsoft.com/office/officeart/2005/8/layout/pyramid1"/>
    <dgm:cxn modelId="{2D052A4B-DA3D-438B-A2B9-58D50AB37FAD}" type="presOf" srcId="{4929A526-0C47-4D1D-935A-0E08BE81EE67}" destId="{80603945-8086-4929-8956-B061658A5A76}" srcOrd="1" destOrd="0" presId="urn:microsoft.com/office/officeart/2005/8/layout/pyramid1"/>
    <dgm:cxn modelId="{95AB2FA9-DAC2-4DAF-B103-9556CA77EB75}" type="presOf" srcId="{7F1DB75A-22EB-4CDC-8676-6E25DBC6D8EE}" destId="{D9B8AEFE-E08D-4D8D-B8FF-7BF275B950A0}" srcOrd="0" destOrd="0" presId="urn:microsoft.com/office/officeart/2005/8/layout/pyramid1"/>
    <dgm:cxn modelId="{AED0DF91-85BA-46B5-8F56-38B6588A1E4B}" type="presOf" srcId="{23FD49A5-C529-49DD-BE9C-0272D79832E0}" destId="{78B6F5C3-A772-42BE-A447-069B5B7DD212}" srcOrd="1" destOrd="0" presId="urn:microsoft.com/office/officeart/2005/8/layout/pyramid1"/>
    <dgm:cxn modelId="{2EFE690E-9D83-4D76-BE95-B0CA67A617A4}" type="presParOf" srcId="{D9B8AEFE-E08D-4D8D-B8FF-7BF275B950A0}" destId="{65685FAE-AF56-42F2-ABCE-DCB40E006ACB}" srcOrd="0" destOrd="0" presId="urn:microsoft.com/office/officeart/2005/8/layout/pyramid1"/>
    <dgm:cxn modelId="{51A821B1-48AD-4F37-A9BF-881B3489E29A}" type="presParOf" srcId="{65685FAE-AF56-42F2-ABCE-DCB40E006ACB}" destId="{3A430819-CC3E-4907-BB96-C24D9C3A1CE8}" srcOrd="0" destOrd="0" presId="urn:microsoft.com/office/officeart/2005/8/layout/pyramid1"/>
    <dgm:cxn modelId="{DA4EBFE2-9FDE-49ED-BD42-CB2AF0C806B6}" type="presParOf" srcId="{65685FAE-AF56-42F2-ABCE-DCB40E006ACB}" destId="{80603945-8086-4929-8956-B061658A5A76}" srcOrd="1" destOrd="0" presId="urn:microsoft.com/office/officeart/2005/8/layout/pyramid1"/>
    <dgm:cxn modelId="{33F557B6-B475-434B-A1B2-793AA2644815}" type="presParOf" srcId="{D9B8AEFE-E08D-4D8D-B8FF-7BF275B950A0}" destId="{890B79CF-7198-4D9F-BC23-2AD019F6D34E}" srcOrd="1" destOrd="0" presId="urn:microsoft.com/office/officeart/2005/8/layout/pyramid1"/>
    <dgm:cxn modelId="{433E946D-CA86-40A3-AD96-25AEBB8251D3}" type="presParOf" srcId="{890B79CF-7198-4D9F-BC23-2AD019F6D34E}" destId="{387AB46E-EA34-47AC-B90C-ACBEDD9E7C55}" srcOrd="0" destOrd="0" presId="urn:microsoft.com/office/officeart/2005/8/layout/pyramid1"/>
    <dgm:cxn modelId="{24D15E36-31FF-4E7E-A7B9-A986309351B6}" type="presParOf" srcId="{890B79CF-7198-4D9F-BC23-2AD019F6D34E}" destId="{78B6F5C3-A772-42BE-A447-069B5B7DD212}" srcOrd="1" destOrd="0" presId="urn:microsoft.com/office/officeart/2005/8/layout/pyramid1"/>
    <dgm:cxn modelId="{C6D63384-D2FF-40BD-830D-7CA30569CCF6}" type="presParOf" srcId="{D9B8AEFE-E08D-4D8D-B8FF-7BF275B950A0}" destId="{FD2CE65C-AEC0-48AF-AB4A-7AC2D6A1831A}" srcOrd="2" destOrd="0" presId="urn:microsoft.com/office/officeart/2005/8/layout/pyramid1"/>
    <dgm:cxn modelId="{9230CC13-65BF-4169-A7A0-A0CFABFA6545}" type="presParOf" srcId="{FD2CE65C-AEC0-48AF-AB4A-7AC2D6A1831A}" destId="{95FDB7C1-5406-4C86-97FA-348A35E8DB0F}" srcOrd="0" destOrd="0" presId="urn:microsoft.com/office/officeart/2005/8/layout/pyramid1"/>
    <dgm:cxn modelId="{25475CC1-9B7F-40EA-BD77-891B300868F8}" type="presParOf" srcId="{FD2CE65C-AEC0-48AF-AB4A-7AC2D6A1831A}" destId="{73503834-E972-430C-B025-586C2E02AD20}" srcOrd="1" destOrd="0" presId="urn:microsoft.com/office/officeart/2005/8/layout/pyramid1"/>
    <dgm:cxn modelId="{6FB56749-2191-4EEB-ACCB-245974817529}" type="presParOf" srcId="{D9B8AEFE-E08D-4D8D-B8FF-7BF275B950A0}" destId="{5416602A-11DF-406D-A48F-B8B3649FB617}" srcOrd="3" destOrd="0" presId="urn:microsoft.com/office/officeart/2005/8/layout/pyramid1"/>
    <dgm:cxn modelId="{0B5E2EE1-ABF6-4CE9-9568-FACA5A7784A1}" type="presParOf" srcId="{5416602A-11DF-406D-A48F-B8B3649FB617}" destId="{754DEA22-306E-4A17-81D7-F15D29218197}" srcOrd="0" destOrd="0" presId="urn:microsoft.com/office/officeart/2005/8/layout/pyramid1"/>
    <dgm:cxn modelId="{D7F5F481-689C-4C68-9045-1933BEDC35AC}" type="presParOf" srcId="{5416602A-11DF-406D-A48F-B8B3649FB617}" destId="{C5A25131-190C-46F3-AD03-F7BC2E4D4811}" srcOrd="1" destOrd="0" presId="urn:microsoft.com/office/officeart/2005/8/layout/pyramid1"/>
    <dgm:cxn modelId="{B0B2114D-6892-40DC-BA04-E8DC22939624}" type="presParOf" srcId="{D9B8AEFE-E08D-4D8D-B8FF-7BF275B950A0}" destId="{59667820-3D62-44A8-BC41-412F39ADC724}" srcOrd="4" destOrd="0" presId="urn:microsoft.com/office/officeart/2005/8/layout/pyramid1"/>
    <dgm:cxn modelId="{C0FAABFC-B77C-422B-9726-8A9BE8F71241}" type="presParOf" srcId="{59667820-3D62-44A8-BC41-412F39ADC724}" destId="{1CA41188-9DD9-403C-BE2A-3FC8A5A587A5}" srcOrd="0" destOrd="0" presId="urn:microsoft.com/office/officeart/2005/8/layout/pyramid1"/>
    <dgm:cxn modelId="{247F6A90-74FC-4721-9470-7F4BDF6A0477}" type="presParOf" srcId="{59667820-3D62-44A8-BC41-412F39ADC724}" destId="{A651E8F2-F205-4791-896F-0DD6CCDAC9F9}" srcOrd="1" destOrd="0" presId="urn:microsoft.com/office/officeart/2005/8/layout/pyramid1"/>
    <dgm:cxn modelId="{31268FAC-D375-4F8D-97B2-99E5EE8FF5F4}" type="presParOf" srcId="{D9B8AEFE-E08D-4D8D-B8FF-7BF275B950A0}" destId="{649D6764-F678-469B-BFF4-EDCEE1F76660}" srcOrd="5" destOrd="0" presId="urn:microsoft.com/office/officeart/2005/8/layout/pyramid1"/>
    <dgm:cxn modelId="{DD753B81-BE80-46CD-84B5-41E8E24540D1}" type="presParOf" srcId="{649D6764-F678-469B-BFF4-EDCEE1F76660}" destId="{015C78B1-BA56-483E-AD7D-3F5EAB80E4E6}" srcOrd="0" destOrd="0" presId="urn:microsoft.com/office/officeart/2005/8/layout/pyramid1"/>
    <dgm:cxn modelId="{67D3924B-F4BA-48C6-857C-D234924D035A}" type="presParOf" srcId="{649D6764-F678-469B-BFF4-EDCEE1F76660}" destId="{4E492E5D-43CB-4F2A-877C-2F8B0BCC44D4}" srcOrd="1" destOrd="0" presId="urn:microsoft.com/office/officeart/2005/8/layout/pyramid1"/>
    <dgm:cxn modelId="{D05B9D95-39FB-4C43-9F17-1B8F8A45A665}" type="presParOf" srcId="{D9B8AEFE-E08D-4D8D-B8FF-7BF275B950A0}" destId="{FE093E5B-D4B1-4252-A32D-4108343B1A15}" srcOrd="6" destOrd="0" presId="urn:microsoft.com/office/officeart/2005/8/layout/pyramid1"/>
    <dgm:cxn modelId="{9A636C9B-9415-481F-AC85-416CCEFB4FCD}" type="presParOf" srcId="{FE093E5B-D4B1-4252-A32D-4108343B1A15}" destId="{766F0E5C-240F-4CD0-8F53-D52A51FE3361}" srcOrd="0" destOrd="0" presId="urn:microsoft.com/office/officeart/2005/8/layout/pyramid1"/>
    <dgm:cxn modelId="{8B3A0A9E-76D8-466F-B585-014EF3F0BDCD}" type="presParOf" srcId="{FE093E5B-D4B1-4252-A32D-4108343B1A15}" destId="{DC0EB485-D2F5-47A2-8302-35E943B6A36F}"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BD643-3A99-4111-BA53-725267664338}">
      <dsp:nvSpPr>
        <dsp:cNvPr id="0" name=""/>
        <dsp:cNvSpPr/>
      </dsp:nvSpPr>
      <dsp:spPr>
        <a:xfrm>
          <a:off x="5562" y="907672"/>
          <a:ext cx="2402387" cy="1793331"/>
        </a:xfrm>
        <a:prstGeom prst="round2SameRect">
          <a:avLst>
            <a:gd name="adj1" fmla="val 8000"/>
            <a:gd name="adj2" fmla="val 0"/>
          </a:avLst>
        </a:prstGeom>
        <a:solidFill>
          <a:schemeClr val="lt1">
            <a:alpha val="90000"/>
            <a:hueOff val="0"/>
            <a:satOff val="0"/>
            <a:lumOff val="0"/>
            <a:alphaOff val="0"/>
          </a:schemeClr>
        </a:solidFill>
        <a:ln w="381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37160" rIns="45720" bIns="45720" numCol="1" spcCol="1270" anchor="t" anchorCtr="0">
          <a:noAutofit/>
        </a:bodyPr>
        <a:lstStyle/>
        <a:p>
          <a:pPr marL="285750" lvl="1" indent="-285750" algn="r" defTabSz="1600200" rtl="1">
            <a:lnSpc>
              <a:spcPct val="90000"/>
            </a:lnSpc>
            <a:spcBef>
              <a:spcPct val="0"/>
            </a:spcBef>
            <a:spcAft>
              <a:spcPct val="15000"/>
            </a:spcAft>
            <a:buChar char="••"/>
          </a:pPr>
          <a:r>
            <a:rPr lang="ar-SA" sz="3600" kern="1200" dirty="0" smtClean="0"/>
            <a:t>الجماهيريه هي القوه الحقيقيه لنقابه </a:t>
          </a:r>
          <a:endParaRPr lang="en-US" sz="3600" kern="1200" dirty="0"/>
        </a:p>
      </dsp:txBody>
      <dsp:txXfrm>
        <a:off x="47582" y="949692"/>
        <a:ext cx="2318347" cy="1751311"/>
      </dsp:txXfrm>
    </dsp:sp>
    <dsp:sp modelId="{9E896202-59C7-48D3-8792-B4E3B0E720AD}">
      <dsp:nvSpPr>
        <dsp:cNvPr id="0" name=""/>
        <dsp:cNvSpPr/>
      </dsp:nvSpPr>
      <dsp:spPr>
        <a:xfrm>
          <a:off x="5562" y="2701004"/>
          <a:ext cx="2402387" cy="771132"/>
        </a:xfrm>
        <a:prstGeom prst="rect">
          <a:avLst/>
        </a:prstGeom>
        <a:solidFill>
          <a:schemeClr val="accent3">
            <a:hueOff val="0"/>
            <a:satOff val="0"/>
            <a:lumOff val="0"/>
            <a:alphaOff val="0"/>
          </a:schemeClr>
        </a:solidFill>
        <a:ln w="381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0" rIns="41910" bIns="0" numCol="1" spcCol="1270" anchor="ctr" anchorCtr="0">
          <a:noAutofit/>
        </a:bodyPr>
        <a:lstStyle/>
        <a:p>
          <a:pPr lvl="0" algn="l" defTabSz="1466850" rtl="1">
            <a:lnSpc>
              <a:spcPct val="90000"/>
            </a:lnSpc>
            <a:spcBef>
              <a:spcPct val="0"/>
            </a:spcBef>
            <a:spcAft>
              <a:spcPct val="35000"/>
            </a:spcAft>
          </a:pPr>
          <a:r>
            <a:rPr lang="ar-SA" sz="3300" b="1" kern="1200" dirty="0" smtClean="0"/>
            <a:t>الجماهيريه</a:t>
          </a:r>
          <a:r>
            <a:rPr lang="ar-SA" sz="3300" kern="1200" dirty="0" smtClean="0"/>
            <a:t> </a:t>
          </a:r>
          <a:endParaRPr lang="en-US" sz="3300" kern="1200" dirty="0"/>
        </a:p>
      </dsp:txBody>
      <dsp:txXfrm>
        <a:off x="5562" y="2701004"/>
        <a:ext cx="1691822" cy="771132"/>
      </dsp:txXfrm>
    </dsp:sp>
    <dsp:sp modelId="{532CA5F2-D6BB-418F-AF43-B0E6F7F233BF}">
      <dsp:nvSpPr>
        <dsp:cNvPr id="0" name=""/>
        <dsp:cNvSpPr/>
      </dsp:nvSpPr>
      <dsp:spPr>
        <a:xfrm>
          <a:off x="1765343" y="2823491"/>
          <a:ext cx="840835" cy="840835"/>
        </a:xfrm>
        <a:prstGeom prst="ellipse">
          <a:avLst/>
        </a:prstGeom>
        <a:solidFill>
          <a:schemeClr val="accent3">
            <a:tint val="40000"/>
            <a:alpha val="90000"/>
            <a:hueOff val="0"/>
            <a:satOff val="0"/>
            <a:lumOff val="0"/>
            <a:alphaOff val="0"/>
          </a:schemeClr>
        </a:solidFill>
        <a:ln w="381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2986BE-7E0A-4C34-AAC9-167BE00B800C}">
      <dsp:nvSpPr>
        <dsp:cNvPr id="0" name=""/>
        <dsp:cNvSpPr/>
      </dsp:nvSpPr>
      <dsp:spPr>
        <a:xfrm>
          <a:off x="2814491" y="907672"/>
          <a:ext cx="2402387" cy="1793331"/>
        </a:xfrm>
        <a:prstGeom prst="round2SameRect">
          <a:avLst>
            <a:gd name="adj1" fmla="val 8000"/>
            <a:gd name="adj2" fmla="val 0"/>
          </a:avLst>
        </a:prstGeom>
        <a:solidFill>
          <a:schemeClr val="lt1">
            <a:alpha val="90000"/>
            <a:hueOff val="0"/>
            <a:satOff val="0"/>
            <a:lumOff val="0"/>
            <a:alphaOff val="0"/>
          </a:schemeClr>
        </a:solidFill>
        <a:ln w="38100" cap="flat" cmpd="sng" algn="ctr">
          <a:solidFill>
            <a:schemeClr val="accent3">
              <a:hueOff val="8797671"/>
              <a:satOff val="-20044"/>
              <a:lumOff val="80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37160" rIns="45720" bIns="45720" numCol="1" spcCol="1270" anchor="t" anchorCtr="0">
          <a:noAutofit/>
        </a:bodyPr>
        <a:lstStyle/>
        <a:p>
          <a:pPr marL="285750" lvl="1" indent="-285750" algn="r" defTabSz="1600200" rtl="1">
            <a:lnSpc>
              <a:spcPct val="90000"/>
            </a:lnSpc>
            <a:spcBef>
              <a:spcPct val="0"/>
            </a:spcBef>
            <a:spcAft>
              <a:spcPct val="15000"/>
            </a:spcAft>
            <a:buChar char="••"/>
          </a:pPr>
          <a:r>
            <a:rPr lang="ar-SA" sz="3600" kern="1200" dirty="0" smtClean="0"/>
            <a:t>صاحبة القرار واساسه</a:t>
          </a:r>
          <a:endParaRPr lang="en-US" sz="3600" kern="1200" dirty="0"/>
        </a:p>
      </dsp:txBody>
      <dsp:txXfrm>
        <a:off x="2856511" y="949692"/>
        <a:ext cx="2318347" cy="1751311"/>
      </dsp:txXfrm>
    </dsp:sp>
    <dsp:sp modelId="{F0BA0B51-3894-4688-8466-2678475FD5EC}">
      <dsp:nvSpPr>
        <dsp:cNvPr id="0" name=""/>
        <dsp:cNvSpPr/>
      </dsp:nvSpPr>
      <dsp:spPr>
        <a:xfrm>
          <a:off x="2814491" y="2701004"/>
          <a:ext cx="2402387" cy="771132"/>
        </a:xfrm>
        <a:prstGeom prst="rect">
          <a:avLst/>
        </a:prstGeom>
        <a:solidFill>
          <a:schemeClr val="accent3">
            <a:hueOff val="8797671"/>
            <a:satOff val="-20044"/>
            <a:lumOff val="8040"/>
            <a:alphaOff val="0"/>
          </a:schemeClr>
        </a:solidFill>
        <a:ln w="38100" cap="flat" cmpd="sng" algn="ctr">
          <a:solidFill>
            <a:schemeClr val="accent3">
              <a:hueOff val="8797671"/>
              <a:satOff val="-20044"/>
              <a:lumOff val="804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0" rIns="41910" bIns="0" numCol="1" spcCol="1270" anchor="ctr" anchorCtr="0">
          <a:noAutofit/>
        </a:bodyPr>
        <a:lstStyle/>
        <a:p>
          <a:pPr lvl="0" algn="l" defTabSz="1466850" rtl="1">
            <a:lnSpc>
              <a:spcPct val="90000"/>
            </a:lnSpc>
            <a:spcBef>
              <a:spcPct val="0"/>
            </a:spcBef>
            <a:spcAft>
              <a:spcPct val="35000"/>
            </a:spcAft>
          </a:pPr>
          <a:r>
            <a:rPr lang="ar-SA" sz="3300" kern="1200" dirty="0" smtClean="0"/>
            <a:t>الديمقراطيه </a:t>
          </a:r>
          <a:endParaRPr lang="en-US" sz="3300" kern="1200" dirty="0"/>
        </a:p>
      </dsp:txBody>
      <dsp:txXfrm>
        <a:off x="2814491" y="2701004"/>
        <a:ext cx="1691822" cy="771132"/>
      </dsp:txXfrm>
    </dsp:sp>
    <dsp:sp modelId="{62941F9F-0004-4E45-9795-7DA8744148AB}">
      <dsp:nvSpPr>
        <dsp:cNvPr id="0" name=""/>
        <dsp:cNvSpPr/>
      </dsp:nvSpPr>
      <dsp:spPr>
        <a:xfrm>
          <a:off x="4574273" y="2823491"/>
          <a:ext cx="840835" cy="840835"/>
        </a:xfrm>
        <a:prstGeom prst="ellipse">
          <a:avLst/>
        </a:prstGeom>
        <a:solidFill>
          <a:schemeClr val="accent3">
            <a:tint val="40000"/>
            <a:alpha val="90000"/>
            <a:hueOff val="9098517"/>
            <a:satOff val="-17539"/>
            <a:lumOff val="690"/>
            <a:alphaOff val="0"/>
          </a:schemeClr>
        </a:solidFill>
        <a:ln w="38100" cap="flat" cmpd="sng" algn="ctr">
          <a:solidFill>
            <a:schemeClr val="accent3">
              <a:tint val="40000"/>
              <a:alpha val="90000"/>
              <a:hueOff val="9098517"/>
              <a:satOff val="-17539"/>
              <a:lumOff val="690"/>
              <a:alphaOff val="0"/>
            </a:schemeClr>
          </a:solidFill>
          <a:prstDash val="solid"/>
        </a:ln>
        <a:effectLst/>
      </dsp:spPr>
      <dsp:style>
        <a:lnRef idx="2">
          <a:scrgbClr r="0" g="0" b="0"/>
        </a:lnRef>
        <a:fillRef idx="1">
          <a:scrgbClr r="0" g="0" b="0"/>
        </a:fillRef>
        <a:effectRef idx="0">
          <a:scrgbClr r="0" g="0" b="0"/>
        </a:effectRef>
        <a:fontRef idx="minor"/>
      </dsp:style>
    </dsp:sp>
    <dsp:sp modelId="{AFF7F3D2-1D67-4DC5-89AF-C04F37393155}">
      <dsp:nvSpPr>
        <dsp:cNvPr id="0" name=""/>
        <dsp:cNvSpPr/>
      </dsp:nvSpPr>
      <dsp:spPr>
        <a:xfrm>
          <a:off x="5623420" y="907672"/>
          <a:ext cx="2402387" cy="1793331"/>
        </a:xfrm>
        <a:prstGeom prst="round2SameRect">
          <a:avLst>
            <a:gd name="adj1" fmla="val 8000"/>
            <a:gd name="adj2" fmla="val 0"/>
          </a:avLst>
        </a:prstGeom>
        <a:solidFill>
          <a:schemeClr val="lt1">
            <a:alpha val="90000"/>
            <a:hueOff val="0"/>
            <a:satOff val="0"/>
            <a:lumOff val="0"/>
            <a:alphaOff val="0"/>
          </a:schemeClr>
        </a:solidFill>
        <a:ln w="38100" cap="flat" cmpd="sng" algn="ctr">
          <a:solidFill>
            <a:schemeClr val="accent3">
              <a:hueOff val="17595342"/>
              <a:satOff val="-40088"/>
              <a:lumOff val="1608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37160" rIns="45720" bIns="45720" numCol="1" spcCol="1270" anchor="t" anchorCtr="0">
          <a:noAutofit/>
        </a:bodyPr>
        <a:lstStyle/>
        <a:p>
          <a:pPr marL="285750" lvl="1" indent="-285750" algn="r" defTabSz="1600200" rtl="1">
            <a:lnSpc>
              <a:spcPct val="90000"/>
            </a:lnSpc>
            <a:spcBef>
              <a:spcPct val="0"/>
            </a:spcBef>
            <a:spcAft>
              <a:spcPct val="15000"/>
            </a:spcAft>
            <a:buChar char="••"/>
          </a:pPr>
          <a:r>
            <a:rPr lang="ar-SA" sz="3600" kern="1200" dirty="0" smtClean="0"/>
            <a:t>لحمايتها من أي تدخل وتاثير </a:t>
          </a:r>
          <a:endParaRPr lang="en-US" sz="3600" kern="1200" dirty="0"/>
        </a:p>
      </dsp:txBody>
      <dsp:txXfrm>
        <a:off x="5665440" y="949692"/>
        <a:ext cx="2318347" cy="1751311"/>
      </dsp:txXfrm>
    </dsp:sp>
    <dsp:sp modelId="{6FE2FD62-3AE0-4578-80F5-CFC38CFF4189}">
      <dsp:nvSpPr>
        <dsp:cNvPr id="0" name=""/>
        <dsp:cNvSpPr/>
      </dsp:nvSpPr>
      <dsp:spPr>
        <a:xfrm>
          <a:off x="5623420" y="2701004"/>
          <a:ext cx="2402387" cy="771132"/>
        </a:xfrm>
        <a:prstGeom prst="rect">
          <a:avLst/>
        </a:prstGeom>
        <a:solidFill>
          <a:schemeClr val="accent3">
            <a:hueOff val="17595342"/>
            <a:satOff val="-40088"/>
            <a:lumOff val="16080"/>
            <a:alphaOff val="0"/>
          </a:schemeClr>
        </a:solidFill>
        <a:ln w="38100" cap="flat" cmpd="sng" algn="ctr">
          <a:solidFill>
            <a:schemeClr val="accent3">
              <a:hueOff val="17595342"/>
              <a:satOff val="-40088"/>
              <a:lumOff val="1608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0" rIns="41910" bIns="0" numCol="1" spcCol="1270" anchor="ctr" anchorCtr="0">
          <a:noAutofit/>
        </a:bodyPr>
        <a:lstStyle/>
        <a:p>
          <a:pPr lvl="0" algn="l" defTabSz="1466850" rtl="1">
            <a:lnSpc>
              <a:spcPct val="90000"/>
            </a:lnSpc>
            <a:spcBef>
              <a:spcPct val="0"/>
            </a:spcBef>
            <a:spcAft>
              <a:spcPct val="35000"/>
            </a:spcAft>
          </a:pPr>
          <a:r>
            <a:rPr lang="ar-SA" sz="3300" kern="1200" dirty="0" smtClean="0"/>
            <a:t>الاستقلالية </a:t>
          </a:r>
          <a:endParaRPr lang="en-US" sz="3300" kern="1200" dirty="0"/>
        </a:p>
      </dsp:txBody>
      <dsp:txXfrm>
        <a:off x="5623420" y="2701004"/>
        <a:ext cx="1691822" cy="771132"/>
      </dsp:txXfrm>
    </dsp:sp>
    <dsp:sp modelId="{3B535C97-3B9E-4EC2-BDAE-98EFDDC8C95A}">
      <dsp:nvSpPr>
        <dsp:cNvPr id="0" name=""/>
        <dsp:cNvSpPr/>
      </dsp:nvSpPr>
      <dsp:spPr>
        <a:xfrm>
          <a:off x="7383202" y="2823491"/>
          <a:ext cx="840835" cy="840835"/>
        </a:xfrm>
        <a:prstGeom prst="ellipse">
          <a:avLst/>
        </a:prstGeom>
        <a:solidFill>
          <a:schemeClr val="accent3">
            <a:tint val="40000"/>
            <a:alpha val="90000"/>
            <a:hueOff val="18197034"/>
            <a:satOff val="-35078"/>
            <a:lumOff val="1381"/>
            <a:alphaOff val="0"/>
          </a:schemeClr>
        </a:solidFill>
        <a:ln w="38100" cap="flat" cmpd="sng" algn="ctr">
          <a:solidFill>
            <a:schemeClr val="accent3">
              <a:tint val="40000"/>
              <a:alpha val="90000"/>
              <a:hueOff val="18197034"/>
              <a:satOff val="-35078"/>
              <a:lumOff val="138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List2#1">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B2E90-0101-4FDB-A436-A83BEEC00A21}" type="datetimeFigureOut">
              <a:rPr lang="en-US" smtClean="0"/>
              <a:pPr/>
              <a:t>2/24/2019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0E18F7-E599-41C1-86F0-A48466C7FA59}" type="slidenum">
              <a:rPr lang="en-US" smtClean="0"/>
              <a:pPr/>
              <a:t>‹#›</a:t>
            </a:fld>
            <a:endParaRPr lang="en-US" dirty="0"/>
          </a:p>
        </p:txBody>
      </p:sp>
    </p:spTree>
    <p:extLst>
      <p:ext uri="{BB962C8B-B14F-4D97-AF65-F5344CB8AC3E}">
        <p14:creationId xmlns:p14="http://schemas.microsoft.com/office/powerpoint/2010/main" val="2258158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0E18F7-E599-41C1-86F0-A48466C7FA59}" type="slidenum">
              <a:rPr lang="en-US" smtClean="0"/>
              <a:pPr/>
              <a:t>1</a:t>
            </a:fld>
            <a:endParaRPr lang="en-US" dirty="0"/>
          </a:p>
        </p:txBody>
      </p:sp>
    </p:spTree>
    <p:extLst>
      <p:ext uri="{BB962C8B-B14F-4D97-AF65-F5344CB8AC3E}">
        <p14:creationId xmlns:p14="http://schemas.microsoft.com/office/powerpoint/2010/main" val="141416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0E18F7-E599-41C1-86F0-A48466C7FA59}" type="slidenum">
              <a:rPr lang="en-US" smtClean="0"/>
              <a:pPr/>
              <a:t>8</a:t>
            </a:fld>
            <a:endParaRPr lang="en-US" dirty="0"/>
          </a:p>
        </p:txBody>
      </p:sp>
    </p:spTree>
    <p:extLst>
      <p:ext uri="{BB962C8B-B14F-4D97-AF65-F5344CB8AC3E}">
        <p14:creationId xmlns:p14="http://schemas.microsoft.com/office/powerpoint/2010/main" val="1677263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5073535-3D44-4C68-B24A-DED8898A1061}" type="datetime1">
              <a:rPr lang="en-US" smtClean="0"/>
              <a:pPr/>
              <a:t>2/24/2019</a:t>
            </a:fld>
            <a:endParaRPr lang="en-US" dirty="0"/>
          </a:p>
        </p:txBody>
      </p:sp>
      <p:sp>
        <p:nvSpPr>
          <p:cNvPr id="16" name="Slide Number Placeholder 15"/>
          <p:cNvSpPr>
            <a:spLocks noGrp="1"/>
          </p:cNvSpPr>
          <p:nvPr>
            <p:ph type="sldNum" sz="quarter" idx="11"/>
          </p:nvPr>
        </p:nvSpPr>
        <p:spPr/>
        <p:txBody>
          <a:bodyPr/>
          <a:lstStyle/>
          <a:p>
            <a:fld id="{7AF8B21E-5E10-4D00-96F7-CB8051056B95}"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transition spd="med">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D573A6-BD6C-47B9-94A2-661F7CC44B6A}" type="datetime1">
              <a:rPr lang="en-US" smtClean="0"/>
              <a:pPr/>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F8B21E-5E10-4D00-96F7-CB8051056B95}" type="slidenum">
              <a:rPr lang="en-US" smtClean="0"/>
              <a:pPr/>
              <a:t>‹#›</a:t>
            </a:fld>
            <a:endParaRPr lang="en-US" dirty="0"/>
          </a:p>
        </p:txBody>
      </p:sp>
    </p:spTree>
  </p:cSld>
  <p:clrMapOvr>
    <a:masterClrMapping/>
  </p:clrMapOvr>
  <p:transition spd="med">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82DA8F-6651-48CF-9AFB-0706DE1A4229}" type="datetime1">
              <a:rPr lang="en-US" smtClean="0"/>
              <a:pPr/>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F8B21E-5E10-4D00-96F7-CB8051056B95}" type="slidenum">
              <a:rPr lang="en-US" smtClean="0"/>
              <a:pPr/>
              <a:t>‹#›</a:t>
            </a:fld>
            <a:endParaRPr lang="en-US" dirty="0"/>
          </a:p>
        </p:txBody>
      </p:sp>
    </p:spTree>
  </p:cSld>
  <p:clrMapOvr>
    <a:masterClrMapping/>
  </p:clrMapOvr>
  <p:transition spd="med">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3B42049-8CBD-490C-BD99-A18C5049075B}" type="datetime1">
              <a:rPr lang="en-US" smtClean="0"/>
              <a:pPr/>
              <a:t>2/24/2019</a:t>
            </a:fld>
            <a:endParaRPr lang="en-US" dirty="0"/>
          </a:p>
        </p:txBody>
      </p:sp>
      <p:sp>
        <p:nvSpPr>
          <p:cNvPr id="15" name="Slide Number Placeholder 14"/>
          <p:cNvSpPr>
            <a:spLocks noGrp="1"/>
          </p:cNvSpPr>
          <p:nvPr>
            <p:ph type="sldNum" sz="quarter" idx="15"/>
          </p:nvPr>
        </p:nvSpPr>
        <p:spPr/>
        <p:txBody>
          <a:bodyPr/>
          <a:lstStyle>
            <a:lvl1pPr algn="ctr">
              <a:defRPr/>
            </a:lvl1pPr>
          </a:lstStyle>
          <a:p>
            <a:fld id="{7AF8B21E-5E10-4D00-96F7-CB8051056B95}" type="slidenum">
              <a:rPr lang="en-US" smtClean="0"/>
              <a:pP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spd="med">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A440E1F-1F8B-4D5D-9B38-7AE3A2B3043F}" type="datetime1">
              <a:rPr lang="en-US" smtClean="0"/>
              <a:pPr/>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F8B21E-5E10-4D00-96F7-CB8051056B95}"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DBA1F5-EDAC-49EB-BF3F-416215F078DF}" type="datetime1">
              <a:rPr lang="en-US" smtClean="0"/>
              <a:pPr/>
              <a:t>2/24/2019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F8B21E-5E10-4D00-96F7-CB8051056B95}" type="slidenum">
              <a:rPr lang="en-US" smtClean="0"/>
              <a:pPr/>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AF8B21E-5E10-4D00-96F7-CB8051056B95}"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D651AA28-A3D4-4B26-BA42-773B8B6DED89}" type="datetime1">
              <a:rPr lang="en-US" smtClean="0"/>
              <a:pPr/>
              <a:t>2/24/2019</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7D3EE0E-F9B3-49CB-AED5-7CBA87F7B201}" type="datetime1">
              <a:rPr lang="en-US" smtClean="0"/>
              <a:pPr/>
              <a:t>2/24/2019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F8B21E-5E10-4D00-96F7-CB8051056B95}" type="slidenum">
              <a:rPr lang="en-US" smtClean="0"/>
              <a:pPr/>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spd="med">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ED134-2B60-4B7A-88E7-172263FB6DD5}" type="datetime1">
              <a:rPr lang="en-US" smtClean="0"/>
              <a:pPr/>
              <a:t>2/24/2019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F8B21E-5E10-4D00-96F7-CB8051056B95}" type="slidenum">
              <a:rPr lang="en-US" smtClean="0"/>
              <a:pPr/>
              <a:t>‹#›</a:t>
            </a:fld>
            <a:endParaRPr lang="en-US" dirty="0"/>
          </a:p>
        </p:txBody>
      </p:sp>
    </p:spTree>
  </p:cSld>
  <p:clrMapOvr>
    <a:masterClrMapping/>
  </p:clrMapOvr>
  <p:transition spd="med">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B763DFA-5B5B-48E9-ABC9-FCB9DF09C5AE}" type="datetime1">
              <a:rPr lang="en-US" smtClean="0"/>
              <a:pPr/>
              <a:t>2/24/2019</a:t>
            </a:fld>
            <a:endParaRPr lang="en-US" dirty="0"/>
          </a:p>
        </p:txBody>
      </p:sp>
      <p:sp>
        <p:nvSpPr>
          <p:cNvPr id="9" name="Slide Number Placeholder 8"/>
          <p:cNvSpPr>
            <a:spLocks noGrp="1"/>
          </p:cNvSpPr>
          <p:nvPr>
            <p:ph type="sldNum" sz="quarter" idx="15"/>
          </p:nvPr>
        </p:nvSpPr>
        <p:spPr/>
        <p:txBody>
          <a:bodyPr/>
          <a:lstStyle/>
          <a:p>
            <a:fld id="{7AF8B21E-5E10-4D00-96F7-CB8051056B95}" type="slidenum">
              <a:rPr lang="en-US" smtClean="0"/>
              <a:pP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transition spd="med">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A275E60F-3C30-4398-9D52-03861E097CF8}" type="datetime1">
              <a:rPr lang="en-US" smtClean="0"/>
              <a:pPr/>
              <a:t>2/24/2019</a:t>
            </a:fld>
            <a:endParaRPr lang="en-US" dirty="0"/>
          </a:p>
        </p:txBody>
      </p:sp>
      <p:sp>
        <p:nvSpPr>
          <p:cNvPr id="9" name="Slide Number Placeholder 8"/>
          <p:cNvSpPr>
            <a:spLocks noGrp="1"/>
          </p:cNvSpPr>
          <p:nvPr>
            <p:ph type="sldNum" sz="quarter" idx="11"/>
          </p:nvPr>
        </p:nvSpPr>
        <p:spPr/>
        <p:txBody>
          <a:bodyPr/>
          <a:lstStyle/>
          <a:p>
            <a:fld id="{7AF8B21E-5E10-4D00-96F7-CB8051056B95}"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transition spd="med">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C538F81-28B0-4863-900E-6314900DF44D}" type="datetime1">
              <a:rPr lang="en-US" smtClean="0"/>
              <a:pPr/>
              <a:t>2/24/2019</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AF8B21E-5E10-4D00-96F7-CB8051056B95}" type="slidenum">
              <a:rPr lang="en-US" smtClean="0"/>
              <a:pPr/>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wedge/>
  </p:transition>
  <p:timing>
    <p:tnLst>
      <p:par>
        <p:cTn id="1" dur="indefinite" restart="never" nodeType="tmRoot"/>
      </p:par>
    </p:tnLst>
  </p:timing>
  <p:hf sldNum="0"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52800" y="3886200"/>
            <a:ext cx="5114778" cy="762000"/>
          </a:xfrm>
        </p:spPr>
        <p:txBody>
          <a:bodyPr>
            <a:normAutofit/>
          </a:bodyPr>
          <a:lstStyle/>
          <a:p>
            <a:r>
              <a:rPr lang="ar-SA" sz="3200" dirty="0" smtClean="0">
                <a:solidFill>
                  <a:schemeClr val="bg1"/>
                </a:solidFill>
              </a:rPr>
              <a:t>مادة إعداد المدربة عائشة حموضة</a:t>
            </a:r>
            <a:endParaRPr lang="en-US" sz="3200" dirty="0">
              <a:solidFill>
                <a:schemeClr val="bg1"/>
              </a:solidFill>
            </a:endParaRPr>
          </a:p>
        </p:txBody>
      </p:sp>
      <p:sp>
        <p:nvSpPr>
          <p:cNvPr id="2" name="Title 1"/>
          <p:cNvSpPr>
            <a:spLocks noGrp="1"/>
          </p:cNvSpPr>
          <p:nvPr>
            <p:ph type="ctrTitle"/>
          </p:nvPr>
        </p:nvSpPr>
        <p:spPr>
          <a:xfrm>
            <a:off x="3366868" y="1981200"/>
            <a:ext cx="5105400" cy="609600"/>
          </a:xfrm>
        </p:spPr>
        <p:txBody>
          <a:bodyPr/>
          <a:lstStyle/>
          <a:p>
            <a:pPr algn="ctr"/>
            <a:r>
              <a:rPr lang="ar-SA" sz="3200" dirty="0" smtClean="0">
                <a:solidFill>
                  <a:schemeClr val="bg1"/>
                </a:solidFill>
                <a:latin typeface="Simplified Arabic" pitchFamily="18" charset="-78"/>
                <a:cs typeface="Simplified Arabic" pitchFamily="18" charset="-78"/>
              </a:rPr>
              <a:t>ألف باء الحركة النقابية </a:t>
            </a:r>
            <a:endParaRPr lang="en-US" sz="3200" dirty="0">
              <a:solidFill>
                <a:schemeClr val="bg1"/>
              </a:solidFill>
              <a:latin typeface="Simplified Arabic" pitchFamily="18" charset="-78"/>
              <a:cs typeface="Simplified Arabic" pitchFamily="18" charset="-78"/>
            </a:endParaRPr>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239000" cy="5160336"/>
          </a:xfrm>
        </p:spPr>
        <p:txBody>
          <a:bodyPr>
            <a:normAutofit/>
          </a:bodyPr>
          <a:lstStyle/>
          <a:p>
            <a:pPr algn="r" rtl="1"/>
            <a:r>
              <a:rPr lang="ar-SA" b="1" dirty="0" smtClean="0">
                <a:solidFill>
                  <a:schemeClr val="bg1"/>
                </a:solidFill>
              </a:rPr>
              <a:t>يتطلب التغيير الإجتماعي أيضاً تغيير في المنظمات النقابية ذاتها ومن خلالها ، فالديمقراطية ليست مجرد هيئات برلمانية فحسب.. فالديمقراطية السياسية ينبغى ان تجد الدعم بالديمقاطية الإجتماعية ، وهذا يعني بالتالي ان المنظمات بذاتها يجب ان تكون قادرة على تبنى المطالب التي ينشدها المجتمع ككل .</a:t>
            </a:r>
          </a:p>
          <a:p>
            <a:pPr algn="r" rtl="1"/>
            <a:r>
              <a:rPr lang="ar-SA" b="1" dirty="0" smtClean="0">
                <a:solidFill>
                  <a:schemeClr val="bg1"/>
                </a:solidFill>
              </a:rPr>
              <a:t>فليس كافياً على سبيل المثال ان تقوم المنظمة بالدفاع عن حقوق العمال ، بل يجب على العمال أنفسهم ان يدركوا حقوقهم وتكون لديهم القدرة على تحقيقها في حياتهم اليومية ، أمام كل منظمة نقابية لا تأخذ في اعتبارها مجرد التعبير عن مطالب العمال ولكنها تهتم بممارسة الديمقراطية وهذا شرط أساسي للكفاءة ، فالمنظمة التي تدار ديمقراطياً هي تلك المنظمة التيع تعبر من خلالها عن الوزن الحقيقي لضمير اعضائها وهي قوة يعول ويعتمد عليها.</a:t>
            </a:r>
            <a:endParaRPr lang="en-US" b="1" dirty="0">
              <a:solidFill>
                <a:schemeClr val="bg1"/>
              </a:solidFill>
            </a:endParaRPr>
          </a:p>
        </p:txBody>
      </p:sp>
      <p:sp>
        <p:nvSpPr>
          <p:cNvPr id="2" name="Title 1"/>
          <p:cNvSpPr>
            <a:spLocks noGrp="1"/>
          </p:cNvSpPr>
          <p:nvPr>
            <p:ph type="title"/>
          </p:nvPr>
        </p:nvSpPr>
        <p:spPr>
          <a:xfrm>
            <a:off x="457200" y="152400"/>
            <a:ext cx="7239000" cy="914400"/>
          </a:xfrm>
        </p:spPr>
        <p:txBody>
          <a:bodyPr/>
          <a:lstStyle/>
          <a:p>
            <a:pPr algn="r" rtl="1"/>
            <a:r>
              <a:rPr lang="ar-SA" dirty="0" smtClean="0">
                <a:solidFill>
                  <a:schemeClr val="bg1"/>
                </a:solidFill>
                <a:latin typeface="Simplified Arabic" pitchFamily="18" charset="-78"/>
                <a:cs typeface="Simplified Arabic" pitchFamily="18" charset="-78"/>
              </a:rPr>
              <a:t>لماذا تكون النقابات ديمقراطية؟</a:t>
            </a:r>
            <a:endParaRPr lang="en-US" dirty="0">
              <a:solidFill>
                <a:schemeClr val="bg1"/>
              </a:solidFill>
              <a:latin typeface="Simplified Arabic" pitchFamily="18" charset="-78"/>
              <a:cs typeface="Simplified Arabic" pitchFamily="18"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par>
                                <p:cTn id="15" presetID="5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Scale>
                                      <p:cBhvr>
                                        <p:cTn id="17"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1" end="1"/>
                                            </p:txEl>
                                          </p:spTgt>
                                        </p:tgtEl>
                                        <p:attrNameLst>
                                          <p:attrName>ppt_x</p:attrName>
                                          <p:attrName>ppt_y</p:attrName>
                                        </p:attrNameLst>
                                      </p:cBhvr>
                                    </p:animMotion>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410200"/>
            <a:ext cx="7543800" cy="762000"/>
          </a:xfrm>
        </p:spPr>
        <p:txBody>
          <a:bodyPr/>
          <a:lstStyle/>
          <a:p>
            <a:pPr algn="r" rtl="1">
              <a:buNone/>
            </a:pPr>
            <a:endParaRPr lang="ar-SA" dirty="0" smtClean="0"/>
          </a:p>
          <a:p>
            <a:pPr algn="r" rtl="1"/>
            <a:endParaRPr lang="ar-SA" dirty="0" smtClean="0"/>
          </a:p>
          <a:p>
            <a:pPr algn="r" rtl="1"/>
            <a:endParaRPr lang="ar-SA" dirty="0" smtClean="0"/>
          </a:p>
          <a:p>
            <a:pPr algn="r" rtl="1"/>
            <a:endParaRPr lang="en-US" dirty="0"/>
          </a:p>
        </p:txBody>
      </p:sp>
      <p:sp>
        <p:nvSpPr>
          <p:cNvPr id="5" name="Title 4"/>
          <p:cNvSpPr>
            <a:spLocks noGrp="1"/>
          </p:cNvSpPr>
          <p:nvPr>
            <p:ph type="title"/>
          </p:nvPr>
        </p:nvSpPr>
        <p:spPr>
          <a:xfrm>
            <a:off x="457200" y="533400"/>
            <a:ext cx="7239000" cy="701040"/>
          </a:xfrm>
        </p:spPr>
        <p:txBody>
          <a:bodyPr>
            <a:normAutofit fontScale="90000"/>
          </a:bodyPr>
          <a:lstStyle/>
          <a:p>
            <a:pPr algn="r" rtl="1"/>
            <a:r>
              <a:rPr lang="ar-SA" dirty="0" smtClean="0">
                <a:solidFill>
                  <a:schemeClr val="bg1"/>
                </a:solidFill>
              </a:rPr>
              <a:t> أولاً: العمل عملية اجتماعية</a:t>
            </a:r>
            <a:endParaRPr lang="en-US" dirty="0">
              <a:solidFill>
                <a:schemeClr val="bg1"/>
              </a:solidFill>
            </a:endParaRPr>
          </a:p>
        </p:txBody>
      </p:sp>
      <p:sp>
        <p:nvSpPr>
          <p:cNvPr id="8" name="TextBox 7"/>
          <p:cNvSpPr txBox="1"/>
          <p:nvPr/>
        </p:nvSpPr>
        <p:spPr>
          <a:xfrm>
            <a:off x="304800" y="1524000"/>
            <a:ext cx="7467600" cy="1877437"/>
          </a:xfrm>
          <a:prstGeom prst="rect">
            <a:avLst/>
          </a:prstGeom>
          <a:noFill/>
        </p:spPr>
        <p:txBody>
          <a:bodyPr wrap="square" rtlCol="0">
            <a:spAutoFit/>
          </a:bodyPr>
          <a:lstStyle/>
          <a:p>
            <a:pPr algn="r" rtl="1"/>
            <a:r>
              <a:rPr lang="ar-SA" sz="2800" dirty="0" smtClean="0">
                <a:solidFill>
                  <a:schemeClr val="bg1"/>
                </a:solidFill>
                <a:latin typeface="Simplified Arabic" pitchFamily="18" charset="-78"/>
                <a:cs typeface="Simplified Arabic" pitchFamily="18" charset="-78"/>
              </a:rPr>
              <a:t>* </a:t>
            </a:r>
            <a:r>
              <a:rPr lang="ar-SA" sz="2800" b="1" dirty="0" smtClean="0">
                <a:solidFill>
                  <a:schemeClr val="bg1"/>
                </a:solidFill>
                <a:latin typeface="Simplified Arabic" pitchFamily="18" charset="-78"/>
                <a:cs typeface="Simplified Arabic" pitchFamily="18" charset="-78"/>
              </a:rPr>
              <a:t>على المجتمعات ان تعمل لتأمين لقمة العيش والحفاظ على بقائها فعلى الناس ان يعملو من أجل غذائهم وإعالة أسرهم ، وبهذه الوسيلة يشاركون في تنمية وتقدم مجتمعاتهم فالعمل فعالية اجتماعية بإمتياز وفي ذات الوقت فهو فعل تضامني.</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Scale>
                                      <p:cBhvr>
                                        <p:cTn id="13" dur="1000" decel="50000" fill="hold">
                                          <p:stCondLst>
                                            <p:cond delay="0"/>
                                          </p:stCondLst>
                                        </p:cTn>
                                        <p:tgtEl>
                                          <p:spTgt spid="8">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8">
                                            <p:txEl>
                                              <p:pRg st="0" end="0"/>
                                            </p:txEl>
                                          </p:spTgt>
                                        </p:tgtEl>
                                        <p:attrNameLst>
                                          <p:attrName>ppt_x</p:attrName>
                                          <p:attrName>ppt_y</p:attrName>
                                        </p:attrNameLst>
                                      </p:cBhvr>
                                    </p:animMotion>
                                    <p:animEffect transition="in" filter="fade">
                                      <p:cBhvr>
                                        <p:cTn id="15"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52600"/>
            <a:ext cx="7239000" cy="4846320"/>
          </a:xfrm>
        </p:spPr>
        <p:txBody>
          <a:bodyPr/>
          <a:lstStyle/>
          <a:p>
            <a:pPr algn="r" rtl="1">
              <a:buNone/>
            </a:pPr>
            <a:r>
              <a:rPr lang="ar-SA" dirty="0" smtClean="0">
                <a:solidFill>
                  <a:schemeClr val="bg1"/>
                </a:solidFill>
                <a:latin typeface="Simplified Arabic" pitchFamily="18" charset="-78"/>
                <a:cs typeface="Simplified Arabic" pitchFamily="18" charset="-78"/>
              </a:rPr>
              <a:t>* </a:t>
            </a:r>
            <a:r>
              <a:rPr lang="ar-SA" b="1" dirty="0" smtClean="0">
                <a:solidFill>
                  <a:schemeClr val="bg1"/>
                </a:solidFill>
                <a:latin typeface="Simplified Arabic" pitchFamily="18" charset="-78"/>
                <a:cs typeface="Simplified Arabic" pitchFamily="18" charset="-78"/>
              </a:rPr>
              <a:t>يقوم أصحاب الأعمال تأجير ذلك العامل الذي يؤجر قوة عمله مقابل كسب عيشه، ويكون بين العامل وصاحب العمل عقد عمل رسمي أو غيره تحدد فيه نوع العلاقة بين الطرفين ويشمل مدة العقد لفترة محددة أو غيرمحددة بقبول الطرفين العامل من جهة وصاحب العمل من جهة أخرى.</a:t>
            </a:r>
          </a:p>
          <a:p>
            <a:endParaRPr lang="en-US" dirty="0">
              <a:latin typeface="Simplified Arabic" pitchFamily="18" charset="-78"/>
              <a:cs typeface="Simplified Arabic" pitchFamily="18" charset="-78"/>
            </a:endParaRPr>
          </a:p>
        </p:txBody>
      </p:sp>
      <p:sp>
        <p:nvSpPr>
          <p:cNvPr id="2" name="Title 1"/>
          <p:cNvSpPr>
            <a:spLocks noGrp="1"/>
          </p:cNvSpPr>
          <p:nvPr>
            <p:ph type="title"/>
          </p:nvPr>
        </p:nvSpPr>
        <p:spPr/>
        <p:txBody>
          <a:bodyPr>
            <a:normAutofit/>
          </a:bodyPr>
          <a:lstStyle/>
          <a:p>
            <a:pPr algn="r" rtl="1"/>
            <a:r>
              <a:rPr lang="ar-SA" dirty="0" smtClean="0">
                <a:solidFill>
                  <a:schemeClr val="bg1"/>
                </a:solidFill>
              </a:rPr>
              <a:t>ثانياً : العلاقة بين العامل وصاحب العمل</a:t>
            </a:r>
            <a:endParaRPr lang="en-US" dirty="0">
              <a:solidFill>
                <a:schemeClr val="bg1"/>
              </a:solidFill>
            </a:endParaRPr>
          </a:p>
        </p:txBody>
      </p:sp>
    </p:spTree>
  </p:cSld>
  <p:clrMapOvr>
    <a:masterClrMapping/>
  </p:clrMapOvr>
  <p:transition spd="med">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b="1" dirty="0" smtClean="0">
                <a:latin typeface="Simplified Arabic" pitchFamily="18" charset="-78"/>
                <a:cs typeface="Simplified Arabic" pitchFamily="18" charset="-78"/>
              </a:rPr>
              <a:t>هو</a:t>
            </a:r>
            <a:r>
              <a:rPr lang="ar-SA" b="1" dirty="0" smtClean="0">
                <a:solidFill>
                  <a:schemeClr val="bg1"/>
                </a:solidFill>
                <a:latin typeface="Simplified Arabic" pitchFamily="18" charset="-78"/>
                <a:cs typeface="Simplified Arabic" pitchFamily="18" charset="-78"/>
              </a:rPr>
              <a:t> أي شخص يدخل في علاقة عمل مع طرف أخر بموجب عقد عمل بالمعنى الواسع للكلمة ، مهما كانت طبيعة الأعمال والواجبات التي اتفق على تأديتها.. فالكيميائي عامل والذي يعمل في التعدين والذي يساعد في اعمال بقاليه هو عامل، فهم من يعملون بأذهانهم وعقولهم وعضلاتهم او هيئة رقابية .. فهم جميعا بالنسبة لنا عمالا.. وكذلك العامل العاطل عن العمل الذييعول نفسه بفضل احسان وتضامن المجتمع.</a:t>
            </a:r>
            <a:endParaRPr lang="en-US" b="1" dirty="0">
              <a:solidFill>
                <a:schemeClr val="bg1"/>
              </a:solidFill>
              <a:latin typeface="Simplified Arabic" pitchFamily="18" charset="-78"/>
              <a:cs typeface="Simplified Arabic" pitchFamily="18" charset="-78"/>
            </a:endParaRPr>
          </a:p>
        </p:txBody>
      </p:sp>
      <p:sp>
        <p:nvSpPr>
          <p:cNvPr id="2" name="Title 1"/>
          <p:cNvSpPr>
            <a:spLocks noGrp="1"/>
          </p:cNvSpPr>
          <p:nvPr>
            <p:ph type="title"/>
          </p:nvPr>
        </p:nvSpPr>
        <p:spPr/>
        <p:txBody>
          <a:bodyPr/>
          <a:lstStyle/>
          <a:p>
            <a:pPr algn="r" rtl="1"/>
            <a:r>
              <a:rPr lang="ar-SA" dirty="0" smtClean="0">
                <a:solidFill>
                  <a:schemeClr val="bg1"/>
                </a:solidFill>
              </a:rPr>
              <a:t>تعريف العامل</a:t>
            </a:r>
            <a:endParaRPr lang="en-US" dirty="0">
              <a:solidFill>
                <a:schemeClr val="bg1"/>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7239000" cy="3352800"/>
          </a:xfrm>
        </p:spPr>
        <p:txBody>
          <a:bodyPr/>
          <a:lstStyle/>
          <a:p>
            <a:pPr algn="r" rtl="1"/>
            <a:r>
              <a:rPr lang="ar-SA" dirty="0" smtClean="0">
                <a:solidFill>
                  <a:schemeClr val="bg1"/>
                </a:solidFill>
              </a:rPr>
              <a:t>اعترف رسميا بالأول من ايار \ مايو كيوم للعمال على ضوء قرار اتخذه مؤتمر عقد في باريس بتاريخ 20 يوليو 1889 ليذكرنا هذا اليوم من كل عام بأن التقدم الإجتماعي لم يكن لحظه عفوية انفعالية عابرة وانما هو ثمرة نضال تطلب حشدا متواصلا للهمم ومثابرة وجلد ، نضال يخوضه اولئك الذين يعنيهم ويهمهم حثا التقدم الإجتماعي. </a:t>
            </a:r>
            <a:endParaRPr lang="en-US" dirty="0">
              <a:solidFill>
                <a:schemeClr val="bg1"/>
              </a:solidFill>
            </a:endParaRPr>
          </a:p>
        </p:txBody>
      </p:sp>
      <p:sp>
        <p:nvSpPr>
          <p:cNvPr id="2" name="Title 1"/>
          <p:cNvSpPr>
            <a:spLocks noGrp="1"/>
          </p:cNvSpPr>
          <p:nvPr>
            <p:ph type="title"/>
          </p:nvPr>
        </p:nvSpPr>
        <p:spPr>
          <a:xfrm>
            <a:off x="457200" y="320040"/>
            <a:ext cx="7239000" cy="1127760"/>
          </a:xfrm>
        </p:spPr>
        <p:txBody>
          <a:bodyPr/>
          <a:lstStyle/>
          <a:p>
            <a:pPr algn="r" rtl="1"/>
            <a:r>
              <a:rPr lang="ar-SA" dirty="0" smtClean="0">
                <a:solidFill>
                  <a:schemeClr val="bg1"/>
                </a:solidFill>
              </a:rPr>
              <a:t>الاول من مايو \ أيار- عيد العمال العالمي</a:t>
            </a:r>
            <a:endParaRPr lang="en-US" dirty="0">
              <a:solidFill>
                <a:schemeClr val="bg1"/>
              </a:solidFill>
            </a:endParaRPr>
          </a:p>
        </p:txBody>
      </p:sp>
    </p:spTree>
  </p:cSld>
  <p:clrMapOvr>
    <a:masterClrMapping/>
  </p:clrMapOvr>
  <p:transition spd="med">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b="1" dirty="0" smtClean="0">
                <a:solidFill>
                  <a:schemeClr val="bg1"/>
                </a:solidFill>
              </a:rPr>
              <a:t>ليس العامل مجرد جزيرة منعزلة انخرط في علاقة تعاقدية خاصة فحسب، فمهما كانت اللغة المستخدمة فيما يقصد (بالتنظيم الجماعي) او ( التعبير عن الأراء المشتركة) أو ( أن نتحد) فإن المعنى نفسه يدرج فيما يقصد بكلمة أتحاد، ويمكن أن ينطبق هذا التعريف على منظمات او جماعة من الناس منظمة ، وبناء عليه فهنالك عدد لا يحصى من الإتحادات للأطباء، لحملة الأسهم وأصحاب العمل، المستخدميين الذين تبنوا هذا المصطلح لخدمة اهدافهم.. وعادة مايشير معنى اتحاد لجمعية المستخدمسن ، العمال الذين ارتبطو بعقد بموجبه يبيعون قوة عملهم وعرقهم للمستخدم صاحب </a:t>
            </a:r>
            <a:r>
              <a:rPr lang="ar-SA" b="1" dirty="0" smtClean="0"/>
              <a:t>العمل . </a:t>
            </a:r>
            <a:endParaRPr lang="en-US" b="1" dirty="0"/>
          </a:p>
        </p:txBody>
      </p:sp>
      <p:sp>
        <p:nvSpPr>
          <p:cNvPr id="2" name="Title 1"/>
          <p:cNvSpPr>
            <a:spLocks noGrp="1"/>
          </p:cNvSpPr>
          <p:nvPr>
            <p:ph type="title"/>
          </p:nvPr>
        </p:nvSpPr>
        <p:spPr/>
        <p:txBody>
          <a:bodyPr/>
          <a:lstStyle/>
          <a:p>
            <a:pPr algn="r" rtl="1"/>
            <a:r>
              <a:rPr lang="ar-SA" dirty="0" smtClean="0">
                <a:solidFill>
                  <a:schemeClr val="bg1"/>
                </a:solidFill>
                <a:latin typeface="Simplified Arabic" pitchFamily="18" charset="-78"/>
                <a:cs typeface="Simplified Arabic" pitchFamily="18" charset="-78"/>
              </a:rPr>
              <a:t>معاً للتعبير عن أرائنا المشتركة: </a:t>
            </a:r>
            <a:endParaRPr lang="en-US" dirty="0">
              <a:solidFill>
                <a:schemeClr val="bg1"/>
              </a:solidFill>
              <a:latin typeface="Simplified Arabic" pitchFamily="18" charset="-78"/>
              <a:cs typeface="Simplified Arabic" pitchFamily="18" charset="-78"/>
            </a:endParaRP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مربع نص 3"/>
          <p:cNvSpPr txBox="1">
            <a:spLocks noChangeArrowheads="1"/>
          </p:cNvSpPr>
          <p:nvPr/>
        </p:nvSpPr>
        <p:spPr bwMode="auto">
          <a:xfrm>
            <a:off x="1219200" y="228600"/>
            <a:ext cx="5643562" cy="584200"/>
          </a:xfrm>
          <a:prstGeom prst="rect">
            <a:avLst/>
          </a:prstGeom>
          <a:noFill/>
          <a:ln w="9525">
            <a:noFill/>
            <a:miter lim="800000"/>
            <a:headEnd/>
            <a:tailEnd/>
          </a:ln>
        </p:spPr>
        <p:txBody>
          <a:bodyPr>
            <a:spAutoFit/>
          </a:bodyPr>
          <a:lstStyle/>
          <a:p>
            <a:pPr algn="ctr"/>
            <a:r>
              <a:rPr lang="ar-SA" sz="3200" b="1" dirty="0">
                <a:latin typeface="Century Schoolbook" pitchFamily="18" charset="0"/>
                <a:cs typeface="Times New Roman" pitchFamily="18" charset="0"/>
              </a:rPr>
              <a:t>هيكلية الاتحاد</a:t>
            </a:r>
          </a:p>
        </p:txBody>
      </p:sp>
      <p:graphicFrame>
        <p:nvGraphicFramePr>
          <p:cNvPr id="6" name="رسم تخطيطي 5"/>
          <p:cNvGraphicFramePr/>
          <p:nvPr/>
        </p:nvGraphicFramePr>
        <p:xfrm>
          <a:off x="457200" y="914400"/>
          <a:ext cx="75438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checkerboard(across)">
                                      <p:cBhvr>
                                        <p:cTn id="7" dur="500"/>
                                        <p:tgtEl>
                                          <p:spTgt spid="133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1"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allAtOnce"/>
      <p:bldGraphic spid="6" grpId="0">
        <p:bldAsOne/>
      </p:bldGraphic>
      <p:bldGraphic spid="6" grpId="1">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r">
              <a:buClr>
                <a:srgbClr val="F3A447"/>
              </a:buClr>
              <a:buSzPct val="85000"/>
              <a:buNone/>
            </a:pPr>
            <a:r>
              <a:rPr lang="ar-SA" sz="3000" dirty="0" smtClean="0">
                <a:solidFill>
                  <a:prstClr val="black"/>
                </a:solidFill>
              </a:rPr>
              <a:t>التنظيم القطاعي العمالي يستهدف تحقيق مصالح العمال والحفاظ على حقوقهم بالوسائل المشروعة من خلال قوانين وأحكام من اجل تحقيق الهدف.</a:t>
            </a:r>
            <a:endParaRPr lang="en-US" sz="3000" dirty="0" smtClean="0">
              <a:solidFill>
                <a:prstClr val="black"/>
              </a:solidFill>
            </a:endParaRPr>
          </a:p>
          <a:p>
            <a:pPr algn="r" rtl="1"/>
            <a:endParaRPr lang="en-US" dirty="0"/>
          </a:p>
        </p:txBody>
      </p:sp>
      <p:sp>
        <p:nvSpPr>
          <p:cNvPr id="2" name="Title 1"/>
          <p:cNvSpPr>
            <a:spLocks noGrp="1"/>
          </p:cNvSpPr>
          <p:nvPr>
            <p:ph type="title"/>
          </p:nvPr>
        </p:nvSpPr>
        <p:spPr/>
        <p:txBody>
          <a:bodyPr/>
          <a:lstStyle/>
          <a:p>
            <a:pPr algn="r" rtl="1"/>
            <a:r>
              <a:rPr lang="ar-SA" dirty="0" smtClean="0">
                <a:solidFill>
                  <a:schemeClr val="bg1"/>
                </a:solidFill>
              </a:rPr>
              <a:t>التنظيم النقابي</a:t>
            </a:r>
            <a:endParaRPr lang="en-US" dirty="0"/>
          </a:p>
        </p:txBody>
      </p:sp>
    </p:spTree>
  </p:cSld>
  <p:clrMapOvr>
    <a:masterClrMapping/>
  </p:clrMapOvr>
  <p:transition spd="med">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rtl="1">
              <a:buNone/>
            </a:pPr>
            <a:r>
              <a:rPr lang="ar-SA" sz="3000" b="1" dirty="0" smtClean="0">
                <a:solidFill>
                  <a:schemeClr val="bg1"/>
                </a:solidFill>
              </a:rPr>
              <a:t>هي منظمة عمالية جماهيرية ديمقراطية مستقلة، تضم العمال الذين تربطهم مصالح عمل مشتركة في إطار مكان العمل بشكل طوعي منظم باختلا</a:t>
            </a:r>
            <a:r>
              <a:rPr lang="ar-SA" sz="3000" b="1" dirty="0" smtClean="0">
                <a:solidFill>
                  <a:prstClr val="black"/>
                </a:solidFill>
              </a:rPr>
              <a:t> هي منظمة عمالية جماهيرية ديمقراطية مستقلة، تضم العمال الذين تربطهم مصالح عمل مشتركة في إطار مكان العمل بشكل طوعي منظم باختلاف توجهاتهم وانتماءاتهم السياسية وأجناسهم وعقائدهم ولونهم بدون أي تميز وتسعي لتحقيق مصالح وأمال العمال من خلال تحقيق مطالبهم وحماية حقوقهم ومكاسبهم، والتعبير عن مواقفهم وتحسين ظروف وشروط عملهم </a:t>
            </a:r>
            <a:r>
              <a:rPr lang="ar-SA" sz="3000" b="1" dirty="0" smtClean="0">
                <a:solidFill>
                  <a:schemeClr val="bg1"/>
                </a:solidFill>
              </a:rPr>
              <a:t>ف توجهاتهم وانتماءاتهم السياسية وأجناسهم وعقائدهم ولونهم بدون أي تميز وتسعي لتحقيق مصالح وأمال العمال من خلال تحقيق مطالبهم وحماية حقوقهم ومكاسبهم، والتعبير عن مواقفهم وتحسين ظروف وشروط عملهم .</a:t>
            </a:r>
            <a:endParaRPr lang="en-US" sz="3000" dirty="0" smtClean="0">
              <a:solidFill>
                <a:schemeClr val="bg1"/>
              </a:solidFill>
            </a:endParaRPr>
          </a:p>
          <a:p>
            <a:pPr algn="r" rtl="1">
              <a:buNone/>
            </a:pPr>
            <a:endParaRPr lang="en-US" dirty="0"/>
          </a:p>
        </p:txBody>
      </p:sp>
      <p:sp>
        <p:nvSpPr>
          <p:cNvPr id="3" name="Title 2"/>
          <p:cNvSpPr>
            <a:spLocks noGrp="1"/>
          </p:cNvSpPr>
          <p:nvPr>
            <p:ph type="title"/>
          </p:nvPr>
        </p:nvSpPr>
        <p:spPr/>
        <p:txBody>
          <a:bodyPr/>
          <a:lstStyle/>
          <a:p>
            <a:pPr algn="ctr"/>
            <a:r>
              <a:rPr lang="ar-SA" b="1" dirty="0" smtClean="0">
                <a:solidFill>
                  <a:schemeClr val="bg1"/>
                </a:solidFill>
              </a:rPr>
              <a:t>تعريف النقابة</a:t>
            </a:r>
            <a:endParaRPr lang="en-US" dirty="0">
              <a:solidFill>
                <a:schemeClr val="bg1"/>
              </a:solidFill>
            </a:endParaRPr>
          </a:p>
        </p:txBody>
      </p:sp>
    </p:spTree>
  </p:cSld>
  <p:clrMapOvr>
    <a:masterClrMapping/>
  </p:clrMapOvr>
  <p:transition spd="med">
    <p:pull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239000" cy="5160336"/>
          </a:xfrm>
        </p:spPr>
        <p:txBody>
          <a:bodyPr>
            <a:normAutofit lnSpcReduction="10000"/>
          </a:bodyPr>
          <a:lstStyle/>
          <a:p>
            <a:pPr marL="0" lvl="0" indent="0" algn="r" rtl="1">
              <a:spcBef>
                <a:spcPts val="0"/>
              </a:spcBef>
              <a:buClrTx/>
              <a:buSzTx/>
              <a:buFontTx/>
              <a:buChar char="•"/>
            </a:pPr>
            <a:r>
              <a:rPr lang="ar-SA" sz="2400" b="1" dirty="0" smtClean="0">
                <a:solidFill>
                  <a:prstClr val="black"/>
                </a:solidFill>
                <a:cs typeface="Times New Roman" pitchFamily="18" charset="0"/>
              </a:rPr>
              <a:t>تنظيم العاملين و العاملات المنتسبين و المنتسبات  للنقابة وتفعيل اللجان العمالية في مواقع العمل</a:t>
            </a:r>
            <a:r>
              <a:rPr lang="en-US" sz="2400" b="1" dirty="0" smtClean="0">
                <a:solidFill>
                  <a:prstClr val="black"/>
                </a:solidFill>
                <a:cs typeface="Times New Roman" pitchFamily="18" charset="0"/>
              </a:rPr>
              <a:t>.</a:t>
            </a:r>
            <a:endParaRPr lang="en-US" sz="2400" b="1" dirty="0" smtClean="0">
              <a:solidFill>
                <a:prstClr val="black"/>
              </a:solidFill>
            </a:endParaRPr>
          </a:p>
          <a:p>
            <a:pPr marL="0" lvl="0" indent="0" algn="r" rtl="1" eaLnBrk="0" hangingPunct="0">
              <a:spcBef>
                <a:spcPts val="0"/>
              </a:spcBef>
              <a:buClrTx/>
              <a:buSzTx/>
              <a:buFontTx/>
              <a:buChar char="•"/>
            </a:pPr>
            <a:r>
              <a:rPr lang="ar-SA" sz="2400" b="1" dirty="0" smtClean="0">
                <a:solidFill>
                  <a:prstClr val="black"/>
                </a:solidFill>
                <a:cs typeface="Times New Roman" pitchFamily="18" charset="0"/>
              </a:rPr>
              <a:t>تقوية النقابة للمشاركة في صنع القرار في الاتحاد العام لنقابات عمال فلسطين</a:t>
            </a:r>
            <a:endParaRPr lang="en-US" sz="2400" b="1" dirty="0" smtClean="0">
              <a:solidFill>
                <a:prstClr val="black"/>
              </a:solidFill>
            </a:endParaRPr>
          </a:p>
          <a:p>
            <a:pPr marL="0" lvl="0" indent="0" algn="r" rtl="1" eaLnBrk="0" hangingPunct="0">
              <a:spcBef>
                <a:spcPts val="0"/>
              </a:spcBef>
              <a:buClrTx/>
              <a:buSzTx/>
              <a:buFontTx/>
              <a:buChar char="•"/>
            </a:pPr>
            <a:r>
              <a:rPr lang="ar-SA" sz="2400" b="1" dirty="0" smtClean="0">
                <a:solidFill>
                  <a:prstClr val="black"/>
                </a:solidFill>
                <a:cs typeface="Times New Roman" pitchFamily="18" charset="0"/>
              </a:rPr>
              <a:t>المشاركة في رسم خطة وطنية شاملة لتطوير مستوى العاملين</a:t>
            </a:r>
            <a:r>
              <a:rPr lang="en-US" sz="2400" b="1" dirty="0" smtClean="0">
                <a:solidFill>
                  <a:prstClr val="black"/>
                </a:solidFill>
                <a:cs typeface="Times New Roman" pitchFamily="18" charset="0"/>
              </a:rPr>
              <a:t> </a:t>
            </a:r>
            <a:r>
              <a:rPr lang="ar-SA" sz="2400" b="1" dirty="0" smtClean="0">
                <a:solidFill>
                  <a:prstClr val="black"/>
                </a:solidFill>
                <a:cs typeface="Times New Roman" pitchFamily="18" charset="0"/>
              </a:rPr>
              <a:t>تحسين شروط وظروف العمل لكافة العملين وتطوير وضعهم الاجتماعي والاقتصادي والثقافي و النفسي</a:t>
            </a:r>
            <a:r>
              <a:rPr lang="en-US" sz="2400" b="1" dirty="0" smtClean="0">
                <a:solidFill>
                  <a:prstClr val="black"/>
                </a:solidFill>
                <a:cs typeface="Times New Roman" pitchFamily="18" charset="0"/>
              </a:rPr>
              <a:t>.</a:t>
            </a:r>
            <a:endParaRPr lang="en-US" sz="2400" b="1" dirty="0" smtClean="0">
              <a:solidFill>
                <a:prstClr val="black"/>
              </a:solidFill>
            </a:endParaRPr>
          </a:p>
          <a:p>
            <a:pPr marL="0" lvl="0" indent="0" algn="r" rtl="1" eaLnBrk="0" hangingPunct="0">
              <a:spcBef>
                <a:spcPts val="0"/>
              </a:spcBef>
              <a:buClrTx/>
              <a:buSzTx/>
              <a:buFontTx/>
              <a:buChar char="•"/>
            </a:pPr>
            <a:r>
              <a:rPr lang="ar-SA" sz="2400" b="1" dirty="0" smtClean="0">
                <a:solidFill>
                  <a:prstClr val="black"/>
                </a:solidFill>
                <a:cs typeface="Times New Roman" pitchFamily="18" charset="0"/>
              </a:rPr>
              <a:t>تقديم الإرشادات القانونية والمساهمة في علاج الشكاوى المقدمة من العاملين والدفاع عن العاملين في النزاعات العمالية مع أصحاب العمل</a:t>
            </a:r>
            <a:r>
              <a:rPr lang="en-US" sz="2400" b="1" dirty="0" smtClean="0">
                <a:solidFill>
                  <a:prstClr val="black"/>
                </a:solidFill>
                <a:cs typeface="Times New Roman" pitchFamily="18" charset="0"/>
              </a:rPr>
              <a:t>.</a:t>
            </a:r>
            <a:endParaRPr lang="en-US" sz="2400" b="1" dirty="0" smtClean="0">
              <a:solidFill>
                <a:prstClr val="black"/>
              </a:solidFill>
            </a:endParaRPr>
          </a:p>
          <a:p>
            <a:pPr marL="0" lvl="0" indent="0" algn="r" rtl="1" eaLnBrk="0" hangingPunct="0">
              <a:spcBef>
                <a:spcPts val="0"/>
              </a:spcBef>
              <a:buClrTx/>
              <a:buSzTx/>
              <a:buFontTx/>
              <a:buChar char="•"/>
            </a:pPr>
            <a:r>
              <a:rPr lang="ar-SA" sz="2400" b="1" dirty="0" smtClean="0">
                <a:solidFill>
                  <a:prstClr val="black"/>
                </a:solidFill>
                <a:cs typeface="Times New Roman" pitchFamily="18" charset="0"/>
              </a:rPr>
              <a:t>تعزيز دور النساء العاملات في العمل النقابي</a:t>
            </a:r>
            <a:r>
              <a:rPr lang="en-US" sz="2400" b="1" dirty="0" smtClean="0">
                <a:solidFill>
                  <a:prstClr val="black"/>
                </a:solidFill>
                <a:cs typeface="Times New Roman" pitchFamily="18" charset="0"/>
              </a:rPr>
              <a:t>.</a:t>
            </a:r>
            <a:endParaRPr lang="en-US" sz="2400" b="1" dirty="0" smtClean="0">
              <a:solidFill>
                <a:prstClr val="black"/>
              </a:solidFill>
            </a:endParaRPr>
          </a:p>
          <a:p>
            <a:pPr marL="0" lvl="0" indent="0" algn="r" rtl="1" eaLnBrk="0" hangingPunct="0">
              <a:spcBef>
                <a:spcPts val="0"/>
              </a:spcBef>
              <a:buClrTx/>
              <a:buSzTx/>
              <a:buFontTx/>
              <a:buChar char="•"/>
            </a:pPr>
            <a:r>
              <a:rPr lang="ar-SA" sz="2400" b="1" dirty="0" smtClean="0">
                <a:solidFill>
                  <a:prstClr val="black"/>
                </a:solidFill>
                <a:cs typeface="Times New Roman" pitchFamily="18" charset="0"/>
              </a:rPr>
              <a:t>تطوير المهارات الإدارية والقيادية لكافة العاملين من خلال برامج التثقيف والتدريب</a:t>
            </a:r>
            <a:r>
              <a:rPr lang="en-US" sz="2400" b="1" dirty="0" smtClean="0">
                <a:solidFill>
                  <a:prstClr val="black"/>
                </a:solidFill>
                <a:cs typeface="Times New Roman" pitchFamily="18" charset="0"/>
              </a:rPr>
              <a:t>.</a:t>
            </a:r>
            <a:endParaRPr lang="ar-SA" sz="2400" b="1" dirty="0" smtClean="0">
              <a:solidFill>
                <a:prstClr val="black"/>
              </a:solidFill>
              <a:cs typeface="Times New Roman" pitchFamily="18" charset="0"/>
            </a:endParaRPr>
          </a:p>
          <a:p>
            <a:pPr marL="0" lvl="0" indent="0" algn="r" rtl="1" eaLnBrk="0" hangingPunct="0">
              <a:spcBef>
                <a:spcPts val="0"/>
              </a:spcBef>
              <a:buClrTx/>
              <a:buSzTx/>
              <a:buFont typeface="Arial" pitchFamily="34" charset="0"/>
              <a:buChar char="•"/>
            </a:pPr>
            <a:r>
              <a:rPr lang="ar-SA" sz="2400" b="1" dirty="0" smtClean="0">
                <a:solidFill>
                  <a:prstClr val="black"/>
                </a:solidFill>
                <a:cs typeface="Times New Roman" pitchFamily="18" charset="0"/>
              </a:rPr>
              <a:t>عقد اتفاقيات عمل جماعية والمساهمة في تنفيذ إستراتجية الاتحاد العام لنقابات عمال فلسطين التي تخدم مصالح عمال فلسطين</a:t>
            </a:r>
            <a:endParaRPr lang="en-US" dirty="0"/>
          </a:p>
        </p:txBody>
      </p:sp>
      <p:sp>
        <p:nvSpPr>
          <p:cNvPr id="2" name="Title 1"/>
          <p:cNvSpPr>
            <a:spLocks noGrp="1"/>
          </p:cNvSpPr>
          <p:nvPr>
            <p:ph type="title"/>
          </p:nvPr>
        </p:nvSpPr>
        <p:spPr/>
        <p:txBody>
          <a:bodyPr>
            <a:normAutofit fontScale="90000"/>
          </a:bodyPr>
          <a:lstStyle/>
          <a:p>
            <a:pPr algn="r" rtl="1"/>
            <a:r>
              <a:rPr lang="ar-SA" sz="4000" dirty="0" smtClean="0">
                <a:solidFill>
                  <a:schemeClr val="bg1"/>
                </a:solidFill>
                <a:latin typeface="Arial" pitchFamily="34" charset="0"/>
              </a:rPr>
              <a:t>أهداف النقابة</a:t>
            </a:r>
            <a:r>
              <a:rPr lang="en-US" sz="4000" dirty="0" smtClean="0">
                <a:solidFill>
                  <a:schemeClr val="bg1"/>
                </a:solidFill>
                <a:latin typeface="Arial" pitchFamily="34" charset="0"/>
              </a:rPr>
              <a:t/>
            </a:r>
            <a:br>
              <a:rPr lang="en-US" sz="4000" dirty="0" smtClean="0">
                <a:solidFill>
                  <a:schemeClr val="bg1"/>
                </a:solidFill>
                <a:latin typeface="Arial" pitchFamily="34" charset="0"/>
              </a:rPr>
            </a:br>
            <a:endParaRPr lang="en-US" dirty="0"/>
          </a:p>
        </p:txBody>
      </p:sp>
    </p:spTree>
  </p:cSld>
  <p:clrMapOvr>
    <a:masterClrMapping/>
  </p:clrMapOvr>
  <p:transition spd="med">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7239000" cy="4626936"/>
          </a:xfrm>
        </p:spPr>
        <p:txBody>
          <a:bodyPr>
            <a:normAutofit/>
          </a:bodyPr>
          <a:lstStyle/>
          <a:p>
            <a:pPr algn="ctr" rtl="1"/>
            <a:r>
              <a:rPr lang="ar-SA" sz="3200" b="1" dirty="0" smtClean="0">
                <a:solidFill>
                  <a:schemeClr val="bg1"/>
                </a:solidFill>
              </a:rPr>
              <a:t>أولاً: ماهي المنظمة النقابية؟</a:t>
            </a:r>
          </a:p>
          <a:p>
            <a:pPr algn="ctr" rtl="1"/>
            <a:r>
              <a:rPr lang="ar-SA" sz="3200" b="1" dirty="0" smtClean="0">
                <a:solidFill>
                  <a:schemeClr val="bg1"/>
                </a:solidFill>
              </a:rPr>
              <a:t>ثانياً: عمل ومهام النقابى</a:t>
            </a:r>
          </a:p>
          <a:p>
            <a:pPr algn="ctr" rtl="1"/>
            <a:r>
              <a:rPr lang="ar-SA" sz="3200" b="1" dirty="0" smtClean="0">
                <a:solidFill>
                  <a:schemeClr val="bg1"/>
                </a:solidFill>
              </a:rPr>
              <a:t>ثالثاً: الحركة النقابية في المجتمع</a:t>
            </a:r>
            <a:endParaRPr lang="en-US" sz="3200" b="1" dirty="0">
              <a:solidFill>
                <a:schemeClr val="bg1"/>
              </a:solidFill>
            </a:endParaRPr>
          </a:p>
        </p:txBody>
      </p:sp>
      <p:sp>
        <p:nvSpPr>
          <p:cNvPr id="2" name="Title 1"/>
          <p:cNvSpPr>
            <a:spLocks noGrp="1"/>
          </p:cNvSpPr>
          <p:nvPr>
            <p:ph type="title"/>
          </p:nvPr>
        </p:nvSpPr>
        <p:spPr/>
        <p:txBody>
          <a:bodyPr/>
          <a:lstStyle/>
          <a:p>
            <a:pPr algn="r" rtl="1"/>
            <a:r>
              <a:rPr lang="ar-SA" dirty="0" smtClean="0">
                <a:solidFill>
                  <a:schemeClr val="bg1"/>
                </a:solidFill>
                <a:latin typeface="Simplified Arabic" pitchFamily="18" charset="-78"/>
                <a:cs typeface="Simplified Arabic" pitchFamily="18" charset="-78"/>
              </a:rPr>
              <a:t>هدف التدريب</a:t>
            </a:r>
            <a:endParaRPr lang="en-US" dirty="0">
              <a:solidFill>
                <a:schemeClr val="bg1"/>
              </a:solidFill>
              <a:latin typeface="Simplified Arabic" pitchFamily="18" charset="-78"/>
              <a:cs typeface="Simplified Arabic" pitchFamily="18"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r" rtl="1">
              <a:buClr>
                <a:srgbClr val="F3A447"/>
              </a:buClr>
              <a:buSzPct val="85000"/>
              <a:buNone/>
            </a:pPr>
            <a:r>
              <a:rPr lang="ar-SA" sz="3200" dirty="0" smtClean="0">
                <a:solidFill>
                  <a:prstClr val="black"/>
                </a:solidFill>
              </a:rPr>
              <a:t>هي مجموعة من العمال منتخبة من قبل زملائهم العمال في مواقع عمل واحد او اكثر من موقع اوفي موقع سكن ، وهي الوحيدة وصاحبة الحق في تمثيل العمال والتفاوض باسمهم وهي حلقة الوصل بين العمال في موقع العمل وبين النقابة وكذلك هي حلقة الوصل بين العمال وأصحاب العمل .</a:t>
            </a:r>
            <a:endParaRPr lang="en-US" sz="3200" dirty="0" smtClean="0">
              <a:solidFill>
                <a:prstClr val="black"/>
              </a:solidFill>
            </a:endParaRPr>
          </a:p>
          <a:p>
            <a:pPr algn="r" rtl="1"/>
            <a:endParaRPr lang="en-US" dirty="0"/>
          </a:p>
        </p:txBody>
      </p:sp>
      <p:sp>
        <p:nvSpPr>
          <p:cNvPr id="2" name="Title 1"/>
          <p:cNvSpPr>
            <a:spLocks noGrp="1"/>
          </p:cNvSpPr>
          <p:nvPr>
            <p:ph type="title"/>
          </p:nvPr>
        </p:nvSpPr>
        <p:spPr/>
        <p:txBody>
          <a:bodyPr/>
          <a:lstStyle/>
          <a:p>
            <a:pPr algn="r"/>
            <a:r>
              <a:rPr lang="ar-SA" dirty="0" smtClean="0">
                <a:solidFill>
                  <a:schemeClr val="bg1"/>
                </a:solidFill>
              </a:rPr>
              <a:t>اللجان العمالية </a:t>
            </a:r>
            <a:endParaRPr lang="en-US" dirty="0"/>
          </a:p>
        </p:txBody>
      </p:sp>
    </p:spTree>
  </p:cSld>
  <p:clrMapOvr>
    <a:masterClrMapping/>
  </p:clrMapOvr>
  <p:transition spd="med">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239000" cy="5007936"/>
          </a:xfrm>
        </p:spPr>
        <p:txBody>
          <a:bodyPr/>
          <a:lstStyle/>
          <a:p>
            <a:pPr marL="514350" indent="-514350" algn="r" rtl="1">
              <a:lnSpc>
                <a:spcPct val="90000"/>
              </a:lnSpc>
              <a:buClr>
                <a:srgbClr val="F3A447"/>
              </a:buClr>
              <a:buSzPct val="85000"/>
              <a:buFont typeface="+mj-lt"/>
              <a:buAutoNum type="arabicParenR"/>
            </a:pPr>
            <a:r>
              <a:rPr lang="ar-SA" sz="2800" dirty="0" smtClean="0">
                <a:solidFill>
                  <a:prstClr val="black"/>
                </a:solidFill>
              </a:rPr>
              <a:t>التعرف على مشاكل العمال واحتياجاتهم في موقع العمل والعمل على ايجاد الحلول لها </a:t>
            </a:r>
          </a:p>
          <a:p>
            <a:pPr marL="514350" lvl="0" indent="-514350" algn="r" rtl="1">
              <a:lnSpc>
                <a:spcPct val="90000"/>
              </a:lnSpc>
              <a:buClr>
                <a:srgbClr val="F3A447"/>
              </a:buClr>
              <a:buSzPct val="85000"/>
              <a:buFont typeface="+mj-lt"/>
              <a:buAutoNum type="arabicParenR"/>
            </a:pPr>
            <a:r>
              <a:rPr lang="ar-SA" sz="2800" dirty="0" smtClean="0">
                <a:solidFill>
                  <a:prstClr val="black"/>
                </a:solidFill>
              </a:rPr>
              <a:t>العمل على تنسيب العمال لعضوية النقابة </a:t>
            </a:r>
          </a:p>
          <a:p>
            <a:pPr marL="514350" lvl="0" indent="-514350" algn="r" rtl="1">
              <a:lnSpc>
                <a:spcPct val="90000"/>
              </a:lnSpc>
              <a:buClr>
                <a:srgbClr val="F3A447"/>
              </a:buClr>
              <a:buSzPct val="85000"/>
              <a:buFont typeface="+mj-lt"/>
              <a:buAutoNum type="arabicParenR"/>
            </a:pPr>
            <a:r>
              <a:rPr lang="ar-SA" sz="2800" dirty="0" smtClean="0">
                <a:solidFill>
                  <a:prstClr val="black"/>
                </a:solidFill>
              </a:rPr>
              <a:t>العمل على رفع مطالب العمال للنقابة لتسجيلها وتتعاون معها من اجل توقيع اتفاقية عمل جماعية </a:t>
            </a:r>
          </a:p>
          <a:p>
            <a:pPr marL="514350" lvl="0" indent="-514350" algn="r" rtl="1">
              <a:lnSpc>
                <a:spcPct val="90000"/>
              </a:lnSpc>
              <a:buClr>
                <a:srgbClr val="F3A447"/>
              </a:buClr>
              <a:buSzPct val="85000"/>
              <a:buFont typeface="+mj-lt"/>
              <a:buAutoNum type="arabicParenR"/>
            </a:pPr>
            <a:r>
              <a:rPr lang="ar-SA" sz="2800" dirty="0" smtClean="0">
                <a:solidFill>
                  <a:prstClr val="black"/>
                </a:solidFill>
              </a:rPr>
              <a:t>العمل على توصيل المعلومات ونشاطات النقابة الى العمال في موقع العمل </a:t>
            </a:r>
          </a:p>
          <a:p>
            <a:pPr marL="514350" lvl="0" indent="-514350" algn="r" rtl="1">
              <a:lnSpc>
                <a:spcPct val="90000"/>
              </a:lnSpc>
              <a:buClr>
                <a:srgbClr val="F3A447"/>
              </a:buClr>
              <a:buSzPct val="85000"/>
              <a:buFont typeface="+mj-lt"/>
              <a:buAutoNum type="arabicParenR"/>
            </a:pPr>
            <a:r>
              <a:rPr lang="ar-SA" sz="2800" dirty="0" smtClean="0">
                <a:solidFill>
                  <a:prstClr val="black"/>
                </a:solidFill>
              </a:rPr>
              <a:t>تعمل على تعزيز التضامن ووحدة العمال </a:t>
            </a:r>
          </a:p>
          <a:p>
            <a:pPr marL="514350" lvl="0" indent="-514350" algn="r" rtl="1">
              <a:lnSpc>
                <a:spcPct val="90000"/>
              </a:lnSpc>
              <a:buClr>
                <a:srgbClr val="F3A447"/>
              </a:buClr>
              <a:buSzPct val="85000"/>
              <a:buFont typeface="+mj-lt"/>
              <a:buAutoNum type="arabicParenR"/>
            </a:pPr>
            <a:r>
              <a:rPr lang="ar-SA" sz="2800" dirty="0" smtClean="0">
                <a:solidFill>
                  <a:prstClr val="black"/>
                </a:solidFill>
              </a:rPr>
              <a:t>العمل على تحقيق مكتسبات جديدة للعمال </a:t>
            </a:r>
          </a:p>
          <a:p>
            <a:pPr marL="514350" lvl="0" indent="-514350" algn="r" rtl="1">
              <a:lnSpc>
                <a:spcPct val="90000"/>
              </a:lnSpc>
              <a:buClr>
                <a:srgbClr val="F3A447"/>
              </a:buClr>
              <a:buSzPct val="85000"/>
              <a:buFont typeface="+mj-lt"/>
              <a:buAutoNum type="arabicParenR"/>
            </a:pPr>
            <a:r>
              <a:rPr lang="ar-SA" sz="2800" dirty="0" smtClean="0">
                <a:solidFill>
                  <a:prstClr val="black"/>
                </a:solidFill>
              </a:rPr>
              <a:t>العمل على رفع مستوى العمال في المجالين النقابي والمهني </a:t>
            </a:r>
            <a:r>
              <a:rPr lang="ar-SA" sz="2800" dirty="0" smtClean="0">
                <a:solidFill>
                  <a:prstClr val="white"/>
                </a:solidFill>
              </a:rPr>
              <a:t>.</a:t>
            </a:r>
          </a:p>
          <a:p>
            <a:pPr lvl="0">
              <a:lnSpc>
                <a:spcPct val="90000"/>
              </a:lnSpc>
              <a:buClr>
                <a:srgbClr val="F3A447"/>
              </a:buClr>
              <a:buSzPct val="85000"/>
              <a:buFont typeface="Wingdings 2"/>
              <a:buChar char=""/>
            </a:pPr>
            <a:endParaRPr lang="en-US" sz="2800" dirty="0" smtClean="0">
              <a:solidFill>
                <a:prstClr val="white"/>
              </a:solidFill>
            </a:endParaRPr>
          </a:p>
          <a:p>
            <a:pPr algn="r"/>
            <a:endParaRPr lang="en-US" dirty="0"/>
          </a:p>
        </p:txBody>
      </p:sp>
      <p:sp>
        <p:nvSpPr>
          <p:cNvPr id="2" name="Title 1"/>
          <p:cNvSpPr>
            <a:spLocks noGrp="1"/>
          </p:cNvSpPr>
          <p:nvPr>
            <p:ph type="title"/>
          </p:nvPr>
        </p:nvSpPr>
        <p:spPr>
          <a:xfrm>
            <a:off x="457200" y="320040"/>
            <a:ext cx="7239000" cy="822960"/>
          </a:xfrm>
        </p:spPr>
        <p:txBody>
          <a:bodyPr/>
          <a:lstStyle/>
          <a:p>
            <a:pPr algn="r" rtl="1"/>
            <a:r>
              <a:rPr lang="ar-SA" dirty="0" smtClean="0">
                <a:solidFill>
                  <a:schemeClr val="bg1"/>
                </a:solidFill>
              </a:rPr>
              <a:t>اهمية اللجان العمالية </a:t>
            </a:r>
            <a:endParaRPr lang="en-US" dirty="0"/>
          </a:p>
        </p:txBody>
      </p:sp>
    </p:spTree>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pPr algn="r" rtl="1" eaLnBrk="1" hangingPunct="1"/>
            <a:r>
              <a:rPr lang="ar-SA" sz="2800" dirty="0" smtClean="0">
                <a:solidFill>
                  <a:schemeClr val="bg1"/>
                </a:solidFill>
              </a:rPr>
              <a:t>1- حق الانتساب : ضمنت القوانين والتشريعات الفلسطينية والعربية والدولية حق الانتساب وعدم اتعرض للعمال في ممارسة هذا الحق .</a:t>
            </a:r>
          </a:p>
          <a:p>
            <a:pPr algn="r" rtl="1" eaLnBrk="1" hangingPunct="1"/>
            <a:r>
              <a:rPr lang="ar-SA" sz="2800" dirty="0" smtClean="0">
                <a:solidFill>
                  <a:schemeClr val="bg1"/>
                </a:solidFill>
              </a:rPr>
              <a:t>2- حق العمل النقابي : كذلك ضمنت التشريعات والقوانين حق العمل النقابي داخل الموسسة الانتاجية </a:t>
            </a:r>
          </a:p>
          <a:p>
            <a:pPr algn="r" rtl="1" eaLnBrk="1" hangingPunct="1"/>
            <a:r>
              <a:rPr lang="ar-SA" sz="2800" dirty="0" smtClean="0">
                <a:solidFill>
                  <a:schemeClr val="bg1"/>
                </a:solidFill>
              </a:rPr>
              <a:t>3- الحقوق الاجتماعية : وهي تتعلق بموضوعات حقوق العمال ( الاجازات ، اصابات العمل ، التعويض، التامين الصحي )</a:t>
            </a:r>
          </a:p>
          <a:p>
            <a:pPr algn="r" rtl="1" eaLnBrk="1" hangingPunct="1"/>
            <a:r>
              <a:rPr lang="ar-SA" sz="2800" dirty="0" smtClean="0">
                <a:solidFill>
                  <a:schemeClr val="bg1"/>
                </a:solidFill>
              </a:rPr>
              <a:t>4- حقوق المراة : وتنطلق من حقوق المساوة في فرص العمل والاجر </a:t>
            </a:r>
            <a:r>
              <a:rPr lang="ar-SA" sz="2800" dirty="0" smtClean="0"/>
              <a:t>.</a:t>
            </a:r>
            <a:endParaRPr lang="en-US" sz="2800" dirty="0" smtClean="0"/>
          </a:p>
        </p:txBody>
      </p:sp>
      <p:sp>
        <p:nvSpPr>
          <p:cNvPr id="12290" name="Rectangle 2"/>
          <p:cNvSpPr>
            <a:spLocks noGrp="1" noChangeArrowheads="1"/>
          </p:cNvSpPr>
          <p:nvPr>
            <p:ph type="title"/>
          </p:nvPr>
        </p:nvSpPr>
        <p:spPr/>
        <p:txBody>
          <a:bodyPr/>
          <a:lstStyle/>
          <a:p>
            <a:pPr algn="ctr" eaLnBrk="1" hangingPunct="1"/>
            <a:r>
              <a:rPr lang="ar-SA" dirty="0" smtClean="0">
                <a:solidFill>
                  <a:schemeClr val="bg1"/>
                </a:solidFill>
              </a:rPr>
              <a:t>الحقوق</a:t>
            </a:r>
            <a:r>
              <a:rPr lang="ar-SA" dirty="0" smtClean="0"/>
              <a:t> </a:t>
            </a:r>
            <a:r>
              <a:rPr lang="ar-SA" dirty="0" smtClean="0">
                <a:solidFill>
                  <a:schemeClr val="bg1"/>
                </a:solidFill>
              </a:rPr>
              <a:t>النقابية </a:t>
            </a:r>
            <a:endParaRPr lang="en-US" dirty="0" smtClean="0">
              <a:solidFill>
                <a:schemeClr val="bg1"/>
              </a:solidFill>
            </a:endParaRPr>
          </a:p>
        </p:txBody>
      </p:sp>
    </p:spTree>
  </p:cSld>
  <p:clrMapOvr>
    <a:masterClrMapping/>
  </p:clrMapOvr>
  <p:transition spd="med">
    <p:pull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95400"/>
            <a:ext cx="7543800" cy="1143000"/>
          </a:xfrm>
        </p:spPr>
        <p:txBody>
          <a:bodyPr/>
          <a:lstStyle/>
          <a:p>
            <a:pPr algn="ctr" rtl="1"/>
            <a:r>
              <a:rPr lang="en-US" dirty="0" smtClean="0"/>
              <a:t>THANK YOU </a:t>
            </a:r>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xit" presetSubtype="0" fill="hold" grpId="0" nodeType="clickEffect">
                                  <p:stCondLst>
                                    <p:cond delay="0"/>
                                  </p:stCondLst>
                                  <p:iterate type="lt">
                                    <p:tmPct val="10000"/>
                                  </p:iterate>
                                  <p:childTnLst>
                                    <p:animEffect transition="out" filter="fade">
                                      <p:cBhvr>
                                        <p:cTn id="6" dur="2000"/>
                                        <p:tgtEl>
                                          <p:spTgt spid="2"/>
                                        </p:tgtEl>
                                      </p:cBhvr>
                                    </p:animEffect>
                                    <p:anim calcmode="lin" valueType="num">
                                      <p:cBhvr>
                                        <p:cTn id="7" dur="2000"/>
                                        <p:tgtEl>
                                          <p:spTgt spid="2"/>
                                        </p:tgtEl>
                                        <p:attrNameLst>
                                          <p:attrName>ppt_x</p:attrName>
                                        </p:attrNameLst>
                                      </p:cBhvr>
                                      <p:tavLst>
                                        <p:tav tm="0">
                                          <p:val>
                                            <p:strVal val="ppt_x"/>
                                          </p:val>
                                        </p:tav>
                                        <p:tav tm="100000">
                                          <p:val>
                                            <p:strVal val="ppt_x-.1"/>
                                          </p:val>
                                        </p:tav>
                                      </p:tavLst>
                                    </p:anim>
                                    <p:anim calcmode="lin" valueType="num">
                                      <p:cBhvr>
                                        <p:cTn id="8" dur="2000"/>
                                        <p:tgtEl>
                                          <p:spTgt spid="2"/>
                                        </p:tgtEl>
                                        <p:attrNameLst>
                                          <p:attrName>ppt_y</p:attrName>
                                        </p:attrNameLst>
                                      </p:cBhvr>
                                      <p:tavLst>
                                        <p:tav tm="0">
                                          <p:val>
                                            <p:strVal val="ppt_y"/>
                                          </p:val>
                                        </p:tav>
                                        <p:tav tm="100000">
                                          <p:val>
                                            <p:strVal val="ppt_y"/>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0"/>
            <a:ext cx="7239000" cy="4846320"/>
          </a:xfrm>
        </p:spPr>
        <p:txBody>
          <a:bodyPr>
            <a:normAutofit lnSpcReduction="10000"/>
          </a:bodyPr>
          <a:lstStyle/>
          <a:p>
            <a:pPr algn="r" rtl="1"/>
            <a:r>
              <a:rPr lang="ar-SA" dirty="0" smtClean="0">
                <a:solidFill>
                  <a:schemeClr val="bg1"/>
                </a:solidFill>
              </a:rPr>
              <a:t>1. </a:t>
            </a:r>
            <a:r>
              <a:rPr lang="ar-SA" b="1" dirty="0" smtClean="0">
                <a:solidFill>
                  <a:schemeClr val="bg1"/>
                </a:solidFill>
              </a:rPr>
              <a:t>تمر مجتمعات أوروبا الشرقية والوسطى ككل وكذلك عدة بلدان في أسيا وافريقيا وأمريكا اللاتينية بمرحلة حاسمة من المتغيرات ، فقبل كل شيء هنالك التحول الى الديمقراطية التي ينبغي أن تعزز مهما بلغ الثمن ، اضافة الى أن هذه التحولات السياسية فتحت البا على مصرعيه لتغيرات اجتماعية واقتصادية قد تؤدي الى انضواء هذه البلدان في اطار الإقتصاد العالمي والنظام الدولي.</a:t>
            </a:r>
          </a:p>
          <a:p>
            <a:pPr algn="r" rtl="1"/>
            <a:r>
              <a:rPr lang="ar-SA" b="1" dirty="0" smtClean="0">
                <a:solidFill>
                  <a:schemeClr val="bg1"/>
                </a:solidFill>
              </a:rPr>
              <a:t>2. تجد الحركة النقابية نفسها في هذه البلدان على مفترق الطرق .. فمن جهة ان قدرها يحتم أن تأخذ على عاتقها مسئوليات جسام في ذات الوقت الذي تدقق النظر في المؤشرات الإقتصادية في المدى القصير فترى ( عجز في الموازنة،تضخم كابح،ضغوط الممارسات الأجنبية.</a:t>
            </a:r>
            <a:endParaRPr lang="en-US" b="1" dirty="0">
              <a:solidFill>
                <a:schemeClr val="bg1"/>
              </a:solidFill>
            </a:endParaRPr>
          </a:p>
        </p:txBody>
      </p:sp>
      <p:sp>
        <p:nvSpPr>
          <p:cNvPr id="2" name="Title 1"/>
          <p:cNvSpPr>
            <a:spLocks noGrp="1"/>
          </p:cNvSpPr>
          <p:nvPr>
            <p:ph type="title"/>
          </p:nvPr>
        </p:nvSpPr>
        <p:spPr>
          <a:xfrm>
            <a:off x="457200" y="320040"/>
            <a:ext cx="7239000" cy="822960"/>
          </a:xfrm>
        </p:spPr>
        <p:txBody>
          <a:bodyPr/>
          <a:lstStyle/>
          <a:p>
            <a:pPr algn="r" rtl="1"/>
            <a:r>
              <a:rPr lang="ar-SA" dirty="0" smtClean="0">
                <a:solidFill>
                  <a:schemeClr val="bg1"/>
                </a:solidFill>
                <a:latin typeface="Simplified Arabic" pitchFamily="18" charset="-78"/>
                <a:cs typeface="Simplified Arabic" pitchFamily="18" charset="-78"/>
              </a:rPr>
              <a:t>نبذه عن سبب وجود النقابات</a:t>
            </a:r>
            <a:endParaRPr lang="en-US" dirty="0">
              <a:solidFill>
                <a:schemeClr val="bg1"/>
              </a:solidFill>
              <a:latin typeface="Simplified Arabic" pitchFamily="18" charset="-78"/>
              <a:cs typeface="Simplified Arabic" pitchFamily="18"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par>
                                <p:cTn id="15" presetID="5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Scale>
                                      <p:cBhvr>
                                        <p:cTn id="17"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1" end="1"/>
                                            </p:txEl>
                                          </p:spTgt>
                                        </p:tgtEl>
                                        <p:attrNameLst>
                                          <p:attrName>ppt_x</p:attrName>
                                          <p:attrName>ppt_y</p:attrName>
                                        </p:attrNameLst>
                                      </p:cBhvr>
                                    </p:animMotion>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7391400" cy="5486400"/>
          </a:xfrm>
        </p:spPr>
        <p:txBody>
          <a:bodyPr>
            <a:normAutofit/>
          </a:bodyPr>
          <a:lstStyle/>
          <a:p>
            <a:pPr algn="r" rtl="1"/>
            <a:r>
              <a:rPr lang="ar-SA" b="1" dirty="0" smtClean="0">
                <a:solidFill>
                  <a:schemeClr val="bg1"/>
                </a:solidFill>
              </a:rPr>
              <a:t>ومن الجهة الأخرى تبدو حكومات هذه البلدان على قناعة مفادها(أن البعد الأجتماعي رفاهية عبء لايمكن تحمله) ، الا ان حده تصاعد البطالة وعدم كفاءة النظام التعليمي ونظام الصحة ومايجره من اختناقات .. عدم توفر الحد الأدنى لشبكة الرعاية الصحية للسكان الذين وجدو أنفسهم بين عشية وضحاها في براثن الفقر، فكل هذه المثالب تشكل مستقبل هذه المجتمعات وتجعلها عرضة لعدم القدرة على احراز التقدم.</a:t>
            </a:r>
          </a:p>
          <a:p>
            <a:pPr algn="r" rtl="1">
              <a:buNone/>
            </a:pPr>
            <a:r>
              <a:rPr lang="ar-SA" b="1" dirty="0" smtClean="0">
                <a:solidFill>
                  <a:schemeClr val="bg1"/>
                </a:solidFill>
              </a:rPr>
              <a:t>ومن ثم لم تكن هنالك ديمقراطية مستقرة في غياب العدالة الاجتماعية وبعيداً من أن تكون المسألة مسألة رفاهية تجر التقدم الى الخلف كما يفكر البعض.</a:t>
            </a:r>
            <a:endParaRPr lang="en-US" b="1" dirty="0">
              <a:solidFill>
                <a:schemeClr val="bg1"/>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Scale>
                                      <p:cBhvr>
                                        <p:cTn id="12"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1" end="1"/>
                                            </p:txEl>
                                          </p:spTgt>
                                        </p:tgtEl>
                                        <p:attrNameLst>
                                          <p:attrName>ppt_x</p:attrName>
                                          <p:attrName>ppt_y</p:attrName>
                                        </p:attrNameLst>
                                      </p:cBhvr>
                                    </p:animMotion>
                                    <p:animEffect transition="in" filter="fade">
                                      <p:cBhvr>
                                        <p:cTn id="1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solidFill>
                  <a:schemeClr val="bg1"/>
                </a:solidFill>
              </a:rPr>
              <a:t>إتفاقية الإعلان العالمي لحقوق الغنسان الصادرة سنة 1948، حيث اكدت الفقرة الرابعة من المادة 20(لكل شخص حق الحرية للإشتراك في ادارة الشؤون الخاصة للبلاد)</a:t>
            </a:r>
          </a:p>
          <a:p>
            <a:pPr algn="r" rtl="1"/>
            <a:r>
              <a:rPr lang="ar-SA" dirty="0" smtClean="0">
                <a:solidFill>
                  <a:schemeClr val="bg1"/>
                </a:solidFill>
              </a:rPr>
              <a:t>أما مادة 23 تؤكد صراحة في فقرتها الثانية (لكل شخص الحق في ان ينشئ وينضم لنقابات حماية لمصلحته)</a:t>
            </a:r>
          </a:p>
          <a:p>
            <a:pPr algn="r" rtl="1"/>
            <a:r>
              <a:rPr lang="ar-SA" dirty="0" smtClean="0">
                <a:solidFill>
                  <a:schemeClr val="bg1"/>
                </a:solidFill>
              </a:rPr>
              <a:t>اتفاقية العقد الدولي الخاص بالحقوق الإقتصادية والاجتماعية والثقافية التي صدرت في 16 سبتمبر 1969 والذي ينص ( على الدول الأطراف ان تتعهد بأن تكفل : حق كل فرد في تشكيل نقابات والإنضمام الى مايختاره منها ولا يجوز وضع قيود على ممارسة هذا الحق سوى مانص عليه القانون مما يكون ضرورياً في مجتمع ديمقراطي</a:t>
            </a:r>
            <a:endParaRPr lang="en-US" dirty="0">
              <a:solidFill>
                <a:schemeClr val="bg1"/>
              </a:solidFill>
            </a:endParaRPr>
          </a:p>
        </p:txBody>
      </p:sp>
      <p:sp>
        <p:nvSpPr>
          <p:cNvPr id="2" name="Title 1"/>
          <p:cNvSpPr>
            <a:spLocks noGrp="1"/>
          </p:cNvSpPr>
          <p:nvPr>
            <p:ph type="title"/>
          </p:nvPr>
        </p:nvSpPr>
        <p:spPr/>
        <p:txBody>
          <a:bodyPr>
            <a:normAutofit/>
          </a:bodyPr>
          <a:lstStyle/>
          <a:p>
            <a:pPr algn="r" rtl="1"/>
            <a:r>
              <a:rPr lang="ar-SA" dirty="0" smtClean="0">
                <a:solidFill>
                  <a:schemeClr val="bg1"/>
                </a:solidFill>
              </a:rPr>
              <a:t>الاطار القانوني للإتفاقيات الدولية في العمل النقابي</a:t>
            </a:r>
            <a:endParaRPr lang="en-US" dirty="0">
              <a:solidFill>
                <a:schemeClr val="bg1"/>
              </a:solidFill>
            </a:endParaRPr>
          </a:p>
        </p:txBody>
      </p:sp>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239000" cy="5105400"/>
          </a:xfrm>
        </p:spPr>
        <p:txBody>
          <a:bodyPr>
            <a:normAutofit lnSpcReduction="10000"/>
          </a:bodyPr>
          <a:lstStyle/>
          <a:p>
            <a:pPr algn="r" rtl="1"/>
            <a:r>
              <a:rPr lang="ar-SA" dirty="0" smtClean="0">
                <a:solidFill>
                  <a:schemeClr val="bg1"/>
                </a:solidFill>
              </a:rPr>
              <a:t> الإتفاقيات الدولية بشان الحقوق المدينة والسياسية التي صدرت في نفس السنة فقد تضمنت ايضا نصا مباشرا وان كان أقل تفصيلا عما جاءت به الإتفاقيات السابقة كما نصت في المادة الثانية والعشرون.</a:t>
            </a:r>
          </a:p>
          <a:p>
            <a:pPr algn="r" rtl="1"/>
            <a:r>
              <a:rPr lang="ar-SA" dirty="0" smtClean="0">
                <a:solidFill>
                  <a:schemeClr val="bg1"/>
                </a:solidFill>
              </a:rPr>
              <a:t> اما الاتفاقية الدولية لإزاله كافة اشكال التمييز العنصري والتي صدرت 1965 فلن يسمح نطاق وموضوع هذه الإتفاقية بالاشارة الى الحرية النقابية الا من وزاوية التفرقه العنصريه فقد تضمنت احدى الفقرات في المادة الخامسة ( الحق في تكوين النقابات والإنتماء لها)</a:t>
            </a:r>
          </a:p>
          <a:p>
            <a:pPr algn="r" rtl="1"/>
            <a:r>
              <a:rPr lang="ar-SA" dirty="0" smtClean="0">
                <a:solidFill>
                  <a:schemeClr val="bg1"/>
                </a:solidFill>
              </a:rPr>
              <a:t>اتفاقية إعلان التقدم والتنمية الذي اجازته الجمعية العامة للأمم المتحدة في 11 ديسمبر 1969 في الفقرة أ من المادة العشرين ما نصه ( النص على كل الحريات الديموقراطية للنقابات وحرية التجمع لكل العمال)</a:t>
            </a:r>
          </a:p>
          <a:p>
            <a:pPr algn="r" rtl="1">
              <a:buNone/>
            </a:pPr>
            <a:endParaRPr lang="en-US" dirty="0"/>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algn="ctr">
              <a:buNone/>
              <a:tabLst>
                <a:tab pos="1344613" algn="l"/>
              </a:tabLst>
            </a:pPr>
            <a:endParaRPr lang="ar-SA" sz="2800" b="1" dirty="0" smtClean="0">
              <a:solidFill>
                <a:schemeClr val="bg1"/>
              </a:solidFill>
            </a:endParaRPr>
          </a:p>
          <a:p>
            <a:pPr algn="ctr" rtl="1">
              <a:buNone/>
              <a:tabLst>
                <a:tab pos="1344613" algn="l"/>
              </a:tabLst>
            </a:pPr>
            <a:endParaRPr lang="ar-SA" sz="7000" b="1" dirty="0" smtClean="0">
              <a:solidFill>
                <a:schemeClr val="bg1"/>
              </a:solidFill>
            </a:endParaRPr>
          </a:p>
          <a:p>
            <a:pPr lvl="0" algn="ctr" rtl="1">
              <a:buClr>
                <a:srgbClr val="F3A447"/>
              </a:buClr>
              <a:buSzPct val="85000"/>
              <a:buNone/>
              <a:tabLst>
                <a:tab pos="1344613" algn="l"/>
              </a:tabLst>
            </a:pPr>
            <a:r>
              <a:rPr lang="ar-SA" sz="7000" b="1" dirty="0" smtClean="0">
                <a:solidFill>
                  <a:prstClr val="black"/>
                </a:solidFill>
              </a:rPr>
              <a:t>*اتفاقية منظمة العمل الدولية (87\1948)</a:t>
            </a:r>
          </a:p>
          <a:p>
            <a:pPr lvl="0" algn="ctr" rtl="1">
              <a:buClr>
                <a:srgbClr val="F3A447"/>
              </a:buClr>
              <a:buSzPct val="85000"/>
              <a:buNone/>
              <a:tabLst>
                <a:tab pos="1344613" algn="l"/>
              </a:tabLst>
            </a:pPr>
            <a:endParaRPr lang="en-US" sz="7000" dirty="0" smtClean="0">
              <a:solidFill>
                <a:prstClr val="black"/>
              </a:solidFill>
            </a:endParaRPr>
          </a:p>
          <a:p>
            <a:pPr lvl="0" algn="ctr" rtl="1">
              <a:buClr>
                <a:srgbClr val="F3A447"/>
              </a:buClr>
              <a:buSzPct val="85000"/>
              <a:buNone/>
              <a:tabLst>
                <a:tab pos="1344613" algn="l"/>
              </a:tabLst>
            </a:pPr>
            <a:r>
              <a:rPr lang="ar-SA" sz="7000" dirty="0" smtClean="0">
                <a:solidFill>
                  <a:prstClr val="black"/>
                </a:solidFill>
              </a:rPr>
              <a:t>للعمل وأصحاب العمل- دون تمييز- الحق في تكوين منظمات</a:t>
            </a:r>
            <a:endParaRPr lang="en-US" sz="7000" dirty="0" smtClean="0">
              <a:solidFill>
                <a:prstClr val="black"/>
              </a:solidFill>
            </a:endParaRPr>
          </a:p>
          <a:p>
            <a:pPr lvl="0" algn="ctr" rtl="1">
              <a:buClr>
                <a:srgbClr val="F3A447"/>
              </a:buClr>
              <a:buSzPct val="85000"/>
              <a:buNone/>
              <a:tabLst>
                <a:tab pos="1344613" algn="l"/>
              </a:tabLst>
            </a:pPr>
            <a:r>
              <a:rPr lang="ar-SA" sz="7000" dirty="0" smtClean="0">
                <a:solidFill>
                  <a:prstClr val="black"/>
                </a:solidFill>
              </a:rPr>
              <a:t>يختارونها وكذلك الحق في الانضمام اليها</a:t>
            </a:r>
            <a:endParaRPr lang="en-US" sz="7000" dirty="0" smtClean="0">
              <a:solidFill>
                <a:prstClr val="black"/>
              </a:solidFill>
            </a:endParaRPr>
          </a:p>
          <a:p>
            <a:pPr lvl="0" algn="ctr" rtl="1">
              <a:buClr>
                <a:srgbClr val="F3A447"/>
              </a:buClr>
              <a:buSzPct val="85000"/>
              <a:buNone/>
              <a:tabLst>
                <a:tab pos="1344613" algn="l"/>
              </a:tabLst>
            </a:pPr>
            <a:endParaRPr lang="en-US" sz="7000" dirty="0" smtClean="0">
              <a:solidFill>
                <a:prstClr val="black"/>
              </a:solidFill>
            </a:endParaRPr>
          </a:p>
          <a:p>
            <a:pPr lvl="0" algn="ctr" rtl="1">
              <a:buClr>
                <a:srgbClr val="F3A447"/>
              </a:buClr>
              <a:buSzPct val="85000"/>
              <a:buNone/>
            </a:pPr>
            <a:r>
              <a:rPr lang="ar-SA" sz="7000" b="1" dirty="0" smtClean="0">
                <a:solidFill>
                  <a:prstClr val="black"/>
                </a:solidFill>
                <a:latin typeface="Century Schoolbook" pitchFamily="18" charset="0"/>
                <a:cs typeface="Times New Roman" pitchFamily="18" charset="0"/>
              </a:rPr>
              <a:t>*اتفاقية منظمة العمل الدولية (98\1949)</a:t>
            </a:r>
          </a:p>
          <a:p>
            <a:pPr marL="1280160" lvl="3" algn="ctr" rtl="1">
              <a:spcBef>
                <a:spcPts val="300"/>
              </a:spcBef>
              <a:buClr>
                <a:srgbClr val="F3A447">
                  <a:shade val="75000"/>
                </a:srgbClr>
              </a:buClr>
              <a:buSzPct val="85000"/>
              <a:buNone/>
            </a:pPr>
            <a:r>
              <a:rPr lang="ar-SA" sz="7000" dirty="0" smtClean="0">
                <a:solidFill>
                  <a:prstClr val="black"/>
                </a:solidFill>
                <a:latin typeface="Century Schoolbook" pitchFamily="18" charset="0"/>
                <a:cs typeface="Times New Roman" pitchFamily="18" charset="0"/>
              </a:rPr>
              <a:t>يتمتع العمال بالحماية من التمييز في الاستخدام بسبب انتمائهم النقابي</a:t>
            </a:r>
          </a:p>
          <a:p>
            <a:pPr marL="1280160" lvl="3" algn="r" rtl="1">
              <a:spcBef>
                <a:spcPts val="300"/>
              </a:spcBef>
              <a:buClr>
                <a:srgbClr val="F3A447">
                  <a:shade val="75000"/>
                </a:srgbClr>
              </a:buClr>
              <a:buSzPct val="85000"/>
              <a:buNone/>
            </a:pPr>
            <a:endParaRPr lang="ar-SA" sz="7000" dirty="0" smtClean="0">
              <a:solidFill>
                <a:prstClr val="black"/>
              </a:solidFill>
              <a:latin typeface="Century Schoolbook" pitchFamily="18" charset="0"/>
              <a:cs typeface="Times New Roman" pitchFamily="18" charset="0"/>
            </a:endParaRPr>
          </a:p>
          <a:p>
            <a:pPr algn="r" rtl="1"/>
            <a:endParaRPr lang="en-US" dirty="0"/>
          </a:p>
        </p:txBody>
      </p:sp>
      <p:sp>
        <p:nvSpPr>
          <p:cNvPr id="2" name="Title 1"/>
          <p:cNvSpPr>
            <a:spLocks noGrp="1"/>
          </p:cNvSpPr>
          <p:nvPr>
            <p:ph type="title"/>
          </p:nvPr>
        </p:nvSpPr>
        <p:spPr/>
        <p:txBody>
          <a:bodyPr/>
          <a:lstStyle/>
          <a:p>
            <a:pPr algn="ctr"/>
            <a:r>
              <a:rPr lang="ar-JO" dirty="0" smtClean="0">
                <a:solidFill>
                  <a:schemeClr val="bg1"/>
                </a:solidFill>
              </a:rPr>
              <a:t>الاطار القانوني لـ ال</a:t>
            </a:r>
            <a:r>
              <a:rPr lang="ar-SA" dirty="0" smtClean="0">
                <a:solidFill>
                  <a:schemeClr val="bg1"/>
                </a:solidFill>
              </a:rPr>
              <a:t>تنظيم النقابي </a:t>
            </a:r>
            <a:endParaRPr lang="en-US" dirty="0"/>
          </a:p>
        </p:txBody>
      </p:sp>
    </p:spTree>
  </p:cSld>
  <p:clrMapOvr>
    <a:masterClrMapping/>
  </p:clrMapOvr>
  <p:transition spd="med">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7239000" cy="4626936"/>
          </a:xfrm>
        </p:spPr>
        <p:txBody>
          <a:bodyPr/>
          <a:lstStyle/>
          <a:p>
            <a:pPr marL="514350" indent="-514350" algn="ctr" rtl="1">
              <a:buNone/>
            </a:pPr>
            <a:r>
              <a:rPr lang="ar-SA" sz="3200" b="1" dirty="0" smtClean="0">
                <a:solidFill>
                  <a:schemeClr val="bg1"/>
                </a:solidFill>
              </a:rPr>
              <a:t>أولاً: الديمقراطية</a:t>
            </a:r>
          </a:p>
          <a:p>
            <a:pPr marL="514350" indent="-514350" algn="ctr" rtl="1">
              <a:buNone/>
            </a:pPr>
            <a:endParaRPr lang="ar-SA" sz="3200" b="1" dirty="0" smtClean="0">
              <a:solidFill>
                <a:schemeClr val="bg1"/>
              </a:solidFill>
            </a:endParaRPr>
          </a:p>
          <a:p>
            <a:pPr marL="514350" indent="-514350" algn="ctr" rtl="1">
              <a:buNone/>
            </a:pPr>
            <a:r>
              <a:rPr lang="ar-SA" sz="3200" b="1" dirty="0" smtClean="0">
                <a:solidFill>
                  <a:schemeClr val="bg1"/>
                </a:solidFill>
              </a:rPr>
              <a:t>ثانياً: الحرية</a:t>
            </a:r>
          </a:p>
          <a:p>
            <a:pPr marL="514350" indent="-514350" algn="ctr" rtl="1">
              <a:buNone/>
            </a:pPr>
            <a:endParaRPr lang="ar-SA" sz="3200" b="1" dirty="0" smtClean="0">
              <a:solidFill>
                <a:schemeClr val="bg1"/>
              </a:solidFill>
            </a:endParaRPr>
          </a:p>
          <a:p>
            <a:pPr marL="514350" indent="-514350" algn="ctr" rtl="1">
              <a:buNone/>
            </a:pPr>
            <a:r>
              <a:rPr lang="ar-SA" sz="3200" b="1" dirty="0" smtClean="0">
                <a:solidFill>
                  <a:schemeClr val="bg1"/>
                </a:solidFill>
              </a:rPr>
              <a:t>ثالثاً: الإستقلالية</a:t>
            </a:r>
          </a:p>
          <a:p>
            <a:pPr marL="514350" indent="-514350" algn="r" rtl="1">
              <a:buNone/>
            </a:pPr>
            <a:endParaRPr lang="ar-SA" dirty="0" smtClean="0"/>
          </a:p>
          <a:p>
            <a:pPr marL="514350" indent="-514350" algn="r" rtl="1">
              <a:buNone/>
            </a:pPr>
            <a:endParaRPr lang="ar-SA" dirty="0" smtClean="0"/>
          </a:p>
          <a:p>
            <a:pPr marL="514350" indent="-514350" algn="r" rtl="1">
              <a:buAutoNum type="arabicPeriod"/>
            </a:pPr>
            <a:endParaRPr lang="en-US" dirty="0"/>
          </a:p>
        </p:txBody>
      </p:sp>
      <p:sp>
        <p:nvSpPr>
          <p:cNvPr id="2" name="Title 1"/>
          <p:cNvSpPr>
            <a:spLocks noGrp="1"/>
          </p:cNvSpPr>
          <p:nvPr>
            <p:ph type="title"/>
          </p:nvPr>
        </p:nvSpPr>
        <p:spPr/>
        <p:txBody>
          <a:bodyPr>
            <a:normAutofit/>
          </a:bodyPr>
          <a:lstStyle/>
          <a:p>
            <a:pPr algn="r" rtl="1"/>
            <a:r>
              <a:rPr lang="ar-SA" dirty="0" smtClean="0">
                <a:solidFill>
                  <a:schemeClr val="bg1"/>
                </a:solidFill>
                <a:latin typeface="Simplified Arabic" pitchFamily="18" charset="-78"/>
                <a:cs typeface="Simplified Arabic" pitchFamily="18" charset="-78"/>
              </a:rPr>
              <a:t>ماهي المبادئ الجوهرية الأساسية للحركة العمالية؟</a:t>
            </a:r>
            <a:endParaRPr lang="en-US" dirty="0">
              <a:solidFill>
                <a:schemeClr val="bg1"/>
              </a:solidFill>
              <a:latin typeface="Simplified Arabic" pitchFamily="18" charset="-78"/>
              <a:cs typeface="Simplified Arabic" pitchFamily="18"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pPr algn="r" rtl="1"/>
            <a:r>
              <a:rPr lang="ar-SA" dirty="0" smtClean="0">
                <a:solidFill>
                  <a:schemeClr val="bg1"/>
                </a:solidFill>
              </a:rPr>
              <a:t>يجب ان يتوفر في النقابه ثلاث اساسيات :</a:t>
            </a:r>
            <a:endParaRPr lang="en-US" dirty="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273</TotalTime>
  <Words>1351</Words>
  <Application>Microsoft Office PowerPoint</Application>
  <PresentationFormat>On-screen Show (4:3)</PresentationFormat>
  <Paragraphs>96</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Schoolbook</vt:lpstr>
      <vt:lpstr>Constantia</vt:lpstr>
      <vt:lpstr>Simplified Arabic</vt:lpstr>
      <vt:lpstr>Times New Roman</vt:lpstr>
      <vt:lpstr>Wingdings 2</vt:lpstr>
      <vt:lpstr>Paper</vt:lpstr>
      <vt:lpstr>ألف باء الحركة النقابية </vt:lpstr>
      <vt:lpstr>هدف التدريب</vt:lpstr>
      <vt:lpstr>نبذه عن سبب وجود النقابات</vt:lpstr>
      <vt:lpstr>PowerPoint Presentation</vt:lpstr>
      <vt:lpstr>الاطار القانوني للإتفاقيات الدولية في العمل النقابي</vt:lpstr>
      <vt:lpstr>PowerPoint Presentation</vt:lpstr>
      <vt:lpstr>الاطار القانوني لـ التنظيم النقابي </vt:lpstr>
      <vt:lpstr>ماهي المبادئ الجوهرية الأساسية للحركة العمالية؟</vt:lpstr>
      <vt:lpstr>يجب ان يتوفر في النقابه ثلاث اساسيات :</vt:lpstr>
      <vt:lpstr>لماذا تكون النقابات ديمقراطية؟</vt:lpstr>
      <vt:lpstr> أولاً: العمل عملية اجتماعية</vt:lpstr>
      <vt:lpstr>ثانياً : العلاقة بين العامل وصاحب العمل</vt:lpstr>
      <vt:lpstr>تعريف العامل</vt:lpstr>
      <vt:lpstr>الاول من مايو \ أيار- عيد العمال العالمي</vt:lpstr>
      <vt:lpstr>معاً للتعبير عن أرائنا المشتركة: </vt:lpstr>
      <vt:lpstr>PowerPoint Presentation</vt:lpstr>
      <vt:lpstr>التنظيم النقابي</vt:lpstr>
      <vt:lpstr>تعريف النقابة</vt:lpstr>
      <vt:lpstr>أهداف النقابة </vt:lpstr>
      <vt:lpstr>اللجان العمالية </vt:lpstr>
      <vt:lpstr>اهمية اللجان العمالية </vt:lpstr>
      <vt:lpstr>الحقوق النقابية </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ألف باء الحركة النقابية</dc:title>
  <dc:creator>admin</dc:creator>
  <cp:lastModifiedBy>user</cp:lastModifiedBy>
  <cp:revision>26</cp:revision>
  <dcterms:created xsi:type="dcterms:W3CDTF">2019-02-14T07:23:23Z</dcterms:created>
  <dcterms:modified xsi:type="dcterms:W3CDTF">2019-02-24T09:25:12Z</dcterms:modified>
</cp:coreProperties>
</file>