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91"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arah Daradkeh" initials="FD" lastIdx="1" clrIdx="0">
    <p:extLst>
      <p:ext uri="{19B8F6BF-5375-455C-9EA6-DF929625EA0E}">
        <p15:presenceInfo xmlns:p15="http://schemas.microsoft.com/office/powerpoint/2012/main" userId="S::Farah.D@ituc-arabregion.org::6ee15e93-92e9-4c0c-991b-e8b2065d829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9E00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622" autoAdjust="0"/>
    <p:restoredTop sz="94690" autoAdjust="0"/>
  </p:normalViewPr>
  <p:slideViewPr>
    <p:cSldViewPr snapToGrid="0">
      <p:cViewPr varScale="1">
        <p:scale>
          <a:sx n="79" d="100"/>
          <a:sy n="79" d="100"/>
        </p:scale>
        <p:origin x="101" y="221"/>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5" d="100"/>
          <a:sy n="65" d="100"/>
        </p:scale>
        <p:origin x="3154" y="3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93FE61-02E3-4895-96C3-C01C32F7AA7F}" type="datetimeFigureOut">
              <a:rPr lang="en-US" smtClean="0"/>
              <a:t>3/25/2025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492239-09AF-42C6-A763-E899AB3D06E0}" type="slidenum">
              <a:rPr lang="en-US" smtClean="0"/>
              <a:t>‹#›</a:t>
            </a:fld>
            <a:endParaRPr lang="en-US"/>
          </a:p>
        </p:txBody>
      </p:sp>
    </p:spTree>
    <p:extLst>
      <p:ext uri="{BB962C8B-B14F-4D97-AF65-F5344CB8AC3E}">
        <p14:creationId xmlns:p14="http://schemas.microsoft.com/office/powerpoint/2010/main" val="40742844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4492239-09AF-42C6-A763-E899AB3D06E0}" type="slidenum">
              <a:rPr lang="en-US" smtClean="0"/>
              <a:t>1</a:t>
            </a:fld>
            <a:endParaRPr lang="en-US"/>
          </a:p>
        </p:txBody>
      </p:sp>
    </p:spTree>
    <p:extLst>
      <p:ext uri="{BB962C8B-B14F-4D97-AF65-F5344CB8AC3E}">
        <p14:creationId xmlns:p14="http://schemas.microsoft.com/office/powerpoint/2010/main" val="39161223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7" name="Rectangle 6"/>
          <p:cNvSpPr/>
          <p:nvPr userDrawn="1"/>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70BA07A4-F726-CB40-95E6-27952C15B02D}"/>
              </a:ext>
            </a:extLst>
          </p:cNvPr>
          <p:cNvSpPr txBox="1"/>
          <p:nvPr userDrawn="1"/>
        </p:nvSpPr>
        <p:spPr>
          <a:xfrm>
            <a:off x="109371" y="887956"/>
            <a:ext cx="12072093" cy="5339923"/>
          </a:xfrm>
          <a:prstGeom prst="rect">
            <a:avLst/>
          </a:prstGeom>
          <a:noFill/>
        </p:spPr>
        <p:txBody>
          <a:bodyPr wrap="square">
            <a:spAutoFit/>
          </a:bodyPr>
          <a:lstStyle/>
          <a:p>
            <a:pPr marL="342900" lvl="0" indent="-342900" algn="ctr" rtl="1">
              <a:spcAft>
                <a:spcPts val="600"/>
              </a:spcAft>
              <a:buFont typeface="Arial" panose="020B0604020202020204" pitchFamily="34" charset="0"/>
              <a:buChar char="•"/>
            </a:pPr>
            <a:r>
              <a:rPr lang="ar-LB" sz="1800" dirty="0">
                <a:effectLst/>
                <a:latin typeface="Arial" panose="020B0604020202020204" pitchFamily="34" charset="0"/>
                <a:ea typeface="Times New Roman" panose="02020603050405020304" pitchFamily="18" charset="0"/>
                <a:cs typeface="Simplified Arabic" panose="02020603050405020304" pitchFamily="18" charset="-78"/>
              </a:rPr>
              <a:t>هل هناك ضمن قائمة عمليات التصديق التي قامت بها المملكة المغربية، اتفاقيات أو بروتوكولات لمنظمة العمل الدولية لم تدخل حيز التنفيذ؟ وإذا كانت الإجابة نعم، يرجى منكم ذكرها وتعليل سبب عدم دخولها حيز التنفيذ.</a:t>
            </a:r>
            <a:endParaRPr lang="en-US" sz="1800" dirty="0">
              <a:effectLst/>
              <a:latin typeface="Arial" panose="020B0604020202020204" pitchFamily="34" charset="0"/>
              <a:ea typeface="Times New Roman" panose="02020603050405020304" pitchFamily="18" charset="0"/>
            </a:endParaRPr>
          </a:p>
          <a:p>
            <a:pPr marL="742950" indent="-285750" algn="ctr" rtl="1">
              <a:buFont typeface="Arial" panose="020B0604020202020204" pitchFamily="34" charset="0"/>
              <a:buChar char="•"/>
            </a:pPr>
            <a:endParaRPr lang="en-US" sz="1800" dirty="0">
              <a:effectLst/>
              <a:latin typeface="Arial" panose="020B0604020202020204" pitchFamily="34" charset="0"/>
              <a:ea typeface="Times New Roman" panose="02020603050405020304" pitchFamily="18" charset="0"/>
            </a:endParaRPr>
          </a:p>
          <a:p>
            <a:pPr marL="342900" lvl="0" indent="-342900" algn="ctr" rtl="1">
              <a:spcAft>
                <a:spcPts val="600"/>
              </a:spcAft>
              <a:buFont typeface="Arial" panose="020B0604020202020204" pitchFamily="34" charset="0"/>
              <a:buChar char="•"/>
            </a:pPr>
            <a:r>
              <a:rPr lang="ar-LB" sz="1800" dirty="0">
                <a:effectLst/>
                <a:latin typeface="Arial" panose="020B0604020202020204" pitchFamily="34" charset="0"/>
                <a:ea typeface="Times New Roman" panose="02020603050405020304" pitchFamily="18" charset="0"/>
                <a:cs typeface="Simplified Arabic" panose="02020603050405020304" pitchFamily="18" charset="-78"/>
              </a:rPr>
              <a:t>أي تقرير من التقارير الدورية بشأن تطبيق الإتفاقيات المصدق عليها طُلب من جمهورية جيبوتي تقديمه سنة 2019؟</a:t>
            </a:r>
            <a:endParaRPr lang="en-US" sz="1800" dirty="0">
              <a:effectLst/>
              <a:latin typeface="Arial" panose="020B0604020202020204" pitchFamily="34" charset="0"/>
              <a:ea typeface="Times New Roman" panose="02020603050405020304" pitchFamily="18" charset="0"/>
            </a:endParaRPr>
          </a:p>
          <a:p>
            <a:pPr marL="742950" indent="-285750" algn="ctr" rtl="1">
              <a:buFont typeface="Arial" panose="020B0604020202020204" pitchFamily="34" charset="0"/>
              <a:buChar char="•"/>
            </a:pPr>
            <a:endParaRPr lang="en-US" sz="1800" dirty="0">
              <a:effectLst/>
              <a:latin typeface="Arial" panose="020B0604020202020204" pitchFamily="34" charset="0"/>
              <a:ea typeface="Times New Roman" panose="02020603050405020304" pitchFamily="18" charset="0"/>
              <a:cs typeface="Simplified Arabic" panose="02020603050405020304" pitchFamily="18" charset="-78"/>
            </a:endParaRPr>
          </a:p>
          <a:p>
            <a:pPr marL="742950" indent="-285750" algn="ctr" rtl="1">
              <a:buFont typeface="Arial" panose="020B0604020202020204" pitchFamily="34" charset="0"/>
              <a:buChar char="•"/>
            </a:pPr>
            <a:r>
              <a:rPr lang="ar-LB" sz="1800" dirty="0">
                <a:effectLst/>
                <a:latin typeface="Arial" panose="020B0604020202020204" pitchFamily="34" charset="0"/>
                <a:ea typeface="Times New Roman" panose="02020603050405020304" pitchFamily="18" charset="0"/>
                <a:cs typeface="Simplified Arabic" panose="02020603050405020304" pitchFamily="18" charset="-78"/>
              </a:rPr>
              <a:t>كم تعليق حول تنفيذ الإتفاقيات المصدق عليها أبدته  لجنة الخبراء المعنية بتطبيق الإتفاقيات والتوصيات بشأن لبنان عام 2018و في ما خص أي اتفاقيات؟ </a:t>
            </a:r>
            <a:endParaRPr lang="en-US" sz="1800" dirty="0">
              <a:effectLst/>
              <a:latin typeface="Arial" panose="020B0604020202020204" pitchFamily="34" charset="0"/>
              <a:ea typeface="Times New Roman" panose="02020603050405020304" pitchFamily="18" charset="0"/>
            </a:endParaRPr>
          </a:p>
          <a:p>
            <a:pPr marL="742950" indent="-285750" algn="ctr" rtl="1">
              <a:buFont typeface="Arial" panose="020B0604020202020204" pitchFamily="34" charset="0"/>
              <a:buChar char="•"/>
            </a:pPr>
            <a:endParaRPr lang="en-US" sz="1800" dirty="0">
              <a:effectLst/>
              <a:latin typeface="Arial" panose="020B0604020202020204" pitchFamily="34" charset="0"/>
              <a:ea typeface="Times New Roman" panose="02020603050405020304" pitchFamily="18" charset="0"/>
            </a:endParaRPr>
          </a:p>
          <a:p>
            <a:pPr marL="342900" lvl="0" indent="-342900" algn="ctr" rtl="1">
              <a:spcAft>
                <a:spcPts val="600"/>
              </a:spcAft>
              <a:buFont typeface="Arial" panose="020B0604020202020204" pitchFamily="34" charset="0"/>
              <a:buChar char="•"/>
            </a:pPr>
            <a:r>
              <a:rPr lang="ar-LB" sz="1800" dirty="0">
                <a:effectLst/>
                <a:latin typeface="Arial" panose="020B0604020202020204" pitchFamily="34" charset="0"/>
                <a:ea typeface="Times New Roman" panose="02020603050405020304" pitchFamily="18" charset="0"/>
                <a:cs typeface="Simplified Arabic" panose="02020603050405020304" pitchFamily="18" charset="-78"/>
              </a:rPr>
              <a:t>هل شكلت جمهورية مصر هذه السنة موضوع أي مناقشة  لأي حالة فردية في إطار اجتماعات  لجنة المؤتمر المعنية بتطبيق المعايير</a:t>
            </a:r>
            <a:r>
              <a:rPr lang="en-MY" sz="1800" dirty="0">
                <a:effectLst/>
                <a:latin typeface="Simplified Arabic" panose="02020603050405020304" pitchFamily="18" charset="-78"/>
                <a:ea typeface="Times New Roman" panose="02020603050405020304" pitchFamily="18" charset="0"/>
              </a:rPr>
              <a:t> (CAS)</a:t>
            </a:r>
            <a:r>
              <a:rPr lang="ar-LB" sz="1800" dirty="0">
                <a:effectLst/>
                <a:latin typeface="Arial" panose="020B0604020202020204" pitchFamily="34" charset="0"/>
                <a:ea typeface="Times New Roman" panose="02020603050405020304" pitchFamily="18" charset="0"/>
                <a:cs typeface="Simplified Arabic" panose="02020603050405020304" pitchFamily="18" charset="-78"/>
              </a:rPr>
              <a:t>؟</a:t>
            </a:r>
            <a:endParaRPr lang="en-US" sz="1800" dirty="0">
              <a:effectLst/>
              <a:latin typeface="Arial" panose="020B0604020202020204" pitchFamily="34" charset="0"/>
              <a:ea typeface="Times New Roman" panose="02020603050405020304" pitchFamily="18" charset="0"/>
            </a:endParaRPr>
          </a:p>
          <a:p>
            <a:pPr marL="457200" indent="0" algn="ctr" rtl="1">
              <a:buFont typeface="Arial" panose="020B0604020202020204" pitchFamily="34" charset="0"/>
              <a:buNone/>
            </a:pPr>
            <a:r>
              <a:rPr lang="ar-LB" sz="1800" dirty="0">
                <a:effectLst/>
                <a:latin typeface="Arial" panose="020B0604020202020204" pitchFamily="34" charset="0"/>
                <a:ea typeface="Times New Roman" panose="02020603050405020304" pitchFamily="18" charset="0"/>
                <a:cs typeface="Simplified Arabic" panose="02020603050405020304" pitchFamily="18" charset="-78"/>
              </a:rPr>
              <a:t> </a:t>
            </a:r>
            <a:endParaRPr lang="en-US" sz="1800" dirty="0">
              <a:effectLst/>
              <a:latin typeface="Arial" panose="020B0604020202020204" pitchFamily="34" charset="0"/>
              <a:ea typeface="Times New Roman" panose="02020603050405020304" pitchFamily="18" charset="0"/>
            </a:endParaRPr>
          </a:p>
          <a:p>
            <a:pPr marL="342900" lvl="0" indent="-342900" algn="ctr" rtl="1">
              <a:spcAft>
                <a:spcPts val="600"/>
              </a:spcAft>
              <a:buFont typeface="Arial" panose="020B0604020202020204" pitchFamily="34" charset="0"/>
              <a:buChar char="•"/>
            </a:pPr>
            <a:r>
              <a:rPr lang="ar-LB" sz="1800" dirty="0">
                <a:effectLst/>
                <a:latin typeface="Arial" panose="020B0604020202020204" pitchFamily="34" charset="0"/>
                <a:ea typeface="Times New Roman" panose="02020603050405020304" pitchFamily="18" charset="0"/>
                <a:cs typeface="Simplified Arabic" panose="02020603050405020304" pitchFamily="18" charset="-78"/>
              </a:rPr>
              <a:t>هل شكل بلدكم السنة الماضية موضوع أي تعليق أبدته لجنة الخبراء المعنية بتطبيق الإتفاقيات والتوصيات بشأن عرض الصكوك المصدق عليها ؟ وإذا كانت الإجابة نعم، يرجى منكم ذكر ما إذا كان هذا التعليق عبارة عن ملاحظة أو طلب مباشر؟</a:t>
            </a:r>
            <a:endParaRPr lang="en-US" sz="1800" dirty="0">
              <a:effectLst/>
              <a:latin typeface="Arial" panose="020B0604020202020204" pitchFamily="34" charset="0"/>
              <a:ea typeface="Times New Roman" panose="02020603050405020304" pitchFamily="18" charset="0"/>
            </a:endParaRPr>
          </a:p>
          <a:p>
            <a:pPr marL="457200" indent="0" algn="ctr" rtl="1">
              <a:spcAft>
                <a:spcPts val="600"/>
              </a:spcAft>
              <a:buFont typeface="Arial" panose="020B0604020202020204" pitchFamily="34" charset="0"/>
              <a:buNone/>
            </a:pPr>
            <a:r>
              <a:rPr lang="ar-LB" sz="1800" dirty="0">
                <a:effectLst/>
                <a:latin typeface="Arial" panose="020B0604020202020204" pitchFamily="34" charset="0"/>
                <a:ea typeface="Times New Roman" panose="02020603050405020304" pitchFamily="18" charset="0"/>
                <a:cs typeface="Simplified Arabic" panose="02020603050405020304" pitchFamily="18" charset="-78"/>
              </a:rPr>
              <a:t> </a:t>
            </a:r>
            <a:endParaRPr lang="en-US" sz="1800" dirty="0">
              <a:effectLst/>
              <a:latin typeface="Arial" panose="020B0604020202020204" pitchFamily="34" charset="0"/>
              <a:ea typeface="Times New Roman" panose="02020603050405020304" pitchFamily="18" charset="0"/>
            </a:endParaRPr>
          </a:p>
          <a:p>
            <a:pPr marL="342900" lvl="0" indent="-342900" algn="ctr" rtl="1">
              <a:spcAft>
                <a:spcPts val="600"/>
              </a:spcAft>
              <a:buFont typeface="Arial" panose="020B0604020202020204" pitchFamily="34" charset="0"/>
              <a:buChar char="•"/>
            </a:pPr>
            <a:r>
              <a:rPr lang="ar-LB" sz="1800" dirty="0">
                <a:effectLst/>
                <a:latin typeface="Arial" panose="020B0604020202020204" pitchFamily="34" charset="0"/>
                <a:ea typeface="Times New Roman" panose="02020603050405020304" pitchFamily="18" charset="0"/>
                <a:cs typeface="Simplified Arabic" panose="02020603050405020304" pitchFamily="18" charset="-78"/>
              </a:rPr>
              <a:t>هل عملت منظمات أصحاب العمل ومنظات العمال على تقديم تعليقات بشأن تطبيق الإتفاقيات التي صدق عليها بلدكم سنة 2019؟ وإذا كانت الإجابة نعم، يرجى منكم ذكر اسماء الإتفاقيات والمنظمات المعنية.</a:t>
            </a:r>
            <a:endParaRPr lang="en-US" sz="1800" dirty="0">
              <a:effectLst/>
              <a:latin typeface="Arial" panose="020B0604020202020204" pitchFamily="34" charset="0"/>
              <a:ea typeface="Times New Roman" panose="02020603050405020304" pitchFamily="18" charset="0"/>
            </a:endParaRPr>
          </a:p>
          <a:p>
            <a:pPr marL="457200" indent="0" algn="ctr" rtl="1">
              <a:buFont typeface="Arial" panose="020B0604020202020204" pitchFamily="34" charset="0"/>
              <a:buNone/>
            </a:pPr>
            <a:r>
              <a:rPr lang="ar-LB" sz="1800" dirty="0">
                <a:effectLst/>
                <a:latin typeface="Arial" panose="020B0604020202020204" pitchFamily="34" charset="0"/>
                <a:ea typeface="Times New Roman" panose="02020603050405020304" pitchFamily="18" charset="0"/>
                <a:cs typeface="Simplified Arabic" panose="02020603050405020304" pitchFamily="18" charset="-78"/>
              </a:rPr>
              <a:t> </a:t>
            </a:r>
            <a:endParaRPr lang="en-US" sz="1800" dirty="0">
              <a:effectLst/>
              <a:latin typeface="Arial" panose="020B0604020202020204" pitchFamily="34" charset="0"/>
              <a:ea typeface="Times New Roman" panose="02020603050405020304" pitchFamily="18" charset="0"/>
            </a:endParaRPr>
          </a:p>
          <a:p>
            <a:pPr marL="342900" lvl="0" indent="-342900" algn="ctr" rtl="1">
              <a:spcAft>
                <a:spcPts val="600"/>
              </a:spcAft>
              <a:buFont typeface="Arial" panose="020B0604020202020204" pitchFamily="34" charset="0"/>
              <a:buChar char="•"/>
            </a:pPr>
            <a:r>
              <a:rPr lang="ar-LB" sz="1800" dirty="0">
                <a:effectLst/>
                <a:latin typeface="Arial" panose="020B0604020202020204" pitchFamily="34" charset="0"/>
                <a:ea typeface="Times New Roman" panose="02020603050405020304" pitchFamily="18" charset="0"/>
                <a:cs typeface="Simplified Arabic" panose="02020603050405020304" pitchFamily="18" charset="-78"/>
              </a:rPr>
              <a:t> هل شكّلت </a:t>
            </a:r>
            <a:r>
              <a:rPr lang="ar-LB" sz="1800" dirty="0">
                <a:effectLst/>
                <a:latin typeface="Simplified Arabic" panose="02020603050405020304" pitchFamily="18" charset="-78"/>
                <a:ea typeface="Times New Roman" panose="02020603050405020304" pitchFamily="18" charset="0"/>
                <a:cs typeface="Times New Roman" panose="02020603050405020304" pitchFamily="18" charset="0"/>
              </a:rPr>
              <a:t>بلدكم </a:t>
            </a:r>
            <a:r>
              <a:rPr lang="ar-LB" sz="1800" dirty="0">
                <a:effectLst/>
                <a:latin typeface="Arial" panose="020B0604020202020204" pitchFamily="34" charset="0"/>
                <a:ea typeface="Times New Roman" panose="02020603050405020304" pitchFamily="18" charset="0"/>
                <a:cs typeface="Simplified Arabic" panose="02020603050405020304" pitchFamily="18" charset="-78"/>
              </a:rPr>
              <a:t>موضوع أي شكوى متعلقة بالحرية النقابية؟ وإذا كانت الإجابة نعم، يرجى منكم ذكر هذه الشكاوى وتحديد الوضع حاليا. </a:t>
            </a:r>
            <a:endParaRPr lang="en-US" sz="1800" dirty="0">
              <a:effectLst/>
              <a:latin typeface="Arial" panose="020B0604020202020204" pitchFamily="34" charset="0"/>
              <a:ea typeface="Times New Roman" panose="02020603050405020304" pitchFamily="18" charset="0"/>
            </a:endParaRPr>
          </a:p>
          <a:p>
            <a:pPr marL="742950" indent="-285750" algn="ctr" rtl="1">
              <a:buFont typeface="Arial" panose="020B0604020202020204" pitchFamily="34" charset="0"/>
              <a:buChar char="•"/>
            </a:pPr>
            <a:endParaRPr lang="en-US" sz="1800" dirty="0">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53920094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5979F358-57A5-A4F4-D97D-AB4DA0508E11}"/>
              </a:ext>
            </a:extLst>
          </p:cNvPr>
          <p:cNvSpPr txBox="1"/>
          <p:nvPr userDrawn="1"/>
        </p:nvSpPr>
        <p:spPr>
          <a:xfrm>
            <a:off x="257731" y="356696"/>
            <a:ext cx="11838562" cy="5878532"/>
          </a:xfrm>
          <a:prstGeom prst="rect">
            <a:avLst/>
          </a:prstGeom>
          <a:noFill/>
        </p:spPr>
        <p:txBody>
          <a:bodyPr wrap="square">
            <a:spAutoFit/>
          </a:bodyPr>
          <a:lstStyle/>
          <a:p>
            <a:pPr marL="342900" indent="-342900" algn="ctr" rtl="1">
              <a:spcAft>
                <a:spcPts val="600"/>
              </a:spcAft>
              <a:buFont typeface="Arial" panose="020B0604020202020204" pitchFamily="34" charset="0"/>
              <a:buChar char="•"/>
            </a:pPr>
            <a:r>
              <a:rPr lang="ar-LB" sz="2000" i="1" dirty="0">
                <a:solidFill>
                  <a:srgbClr val="FF3300"/>
                </a:solidFill>
                <a:effectLst/>
                <a:latin typeface="Arial" panose="020B0604020202020204" pitchFamily="34" charset="0"/>
                <a:ea typeface="Times New Roman" panose="02020603050405020304" pitchFamily="18" charset="0"/>
                <a:cs typeface="Simplified Arabic" panose="02020603050405020304" pitchFamily="18" charset="-78"/>
              </a:rPr>
              <a:t>الحصول على معلومات بشأن معايير العمل الدولية على الإنترنت</a:t>
            </a:r>
            <a:endParaRPr lang="en-US" sz="1800" dirty="0">
              <a:solidFill>
                <a:srgbClr val="FF3300"/>
              </a:solidFill>
              <a:effectLst/>
              <a:latin typeface="Arial" panose="020B0604020202020204" pitchFamily="34" charset="0"/>
              <a:ea typeface="Times New Roman" panose="02020603050405020304" pitchFamily="18" charset="0"/>
            </a:endParaRPr>
          </a:p>
          <a:p>
            <a:pPr marL="285750" indent="-285750" algn="ctr" rtl="1">
              <a:spcAft>
                <a:spcPts val="600"/>
              </a:spcAft>
              <a:buFont typeface="Arial" panose="020B0604020202020204" pitchFamily="34" charset="0"/>
              <a:buChar char="•"/>
            </a:pPr>
            <a:endParaRPr lang="en-US" sz="1800" dirty="0">
              <a:effectLst/>
              <a:latin typeface="Arial" panose="020B0604020202020204" pitchFamily="34" charset="0"/>
              <a:ea typeface="Times New Roman" panose="02020603050405020304" pitchFamily="18" charset="0"/>
            </a:endParaRPr>
          </a:p>
          <a:p>
            <a:pPr marL="285750" indent="-285750" algn="ctr" rtl="1">
              <a:spcAft>
                <a:spcPts val="600"/>
              </a:spcAft>
              <a:buFont typeface="Arial" panose="020B0604020202020204" pitchFamily="34" charset="0"/>
              <a:buChar char="•"/>
            </a:pPr>
            <a:r>
              <a:rPr lang="ar-LB" sz="1800" dirty="0">
                <a:effectLst/>
                <a:latin typeface="Arial" panose="020B0604020202020204" pitchFamily="34" charset="0"/>
                <a:ea typeface="Times New Roman" panose="02020603050405020304" pitchFamily="18" charset="0"/>
                <a:cs typeface="Simplified Arabic" panose="02020603050405020304" pitchFamily="18" charset="-78"/>
              </a:rPr>
              <a:t>يتعين على المشاركين ، ضمن مجموعات صغيرة،  الإجابة على الأسئلة التالية عبر استخدام قاعدة بيانات </a:t>
            </a:r>
            <a:r>
              <a:rPr lang="en-MY" sz="1800" dirty="0">
                <a:effectLst/>
                <a:latin typeface="Simplified Arabic" panose="02020603050405020304" pitchFamily="18" charset="-78"/>
                <a:ea typeface="Times New Roman" panose="02020603050405020304" pitchFamily="18" charset="0"/>
              </a:rPr>
              <a:t>NORMLEX</a:t>
            </a:r>
            <a:r>
              <a:rPr lang="ar-LB" sz="1800" dirty="0">
                <a:effectLst/>
                <a:latin typeface="Arial" panose="020B0604020202020204" pitchFamily="34" charset="0"/>
                <a:ea typeface="Times New Roman" panose="02020603050405020304" pitchFamily="18" charset="0"/>
                <a:cs typeface="Simplified Arabic" panose="02020603050405020304" pitchFamily="18" charset="-78"/>
              </a:rPr>
              <a:t>، كما يتعين عليهم أن يكونوا على استعداد لمشاركة أجوبتهم مع الآخرين في جلسة عامة</a:t>
            </a:r>
            <a:endParaRPr lang="en-US" sz="1800" dirty="0">
              <a:effectLst/>
              <a:latin typeface="Arial" panose="020B0604020202020204" pitchFamily="34" charset="0"/>
              <a:ea typeface="Times New Roman" panose="02020603050405020304" pitchFamily="18" charset="0"/>
            </a:endParaRPr>
          </a:p>
          <a:p>
            <a:pPr marL="0" indent="0" algn="ctr" rtl="1">
              <a:spcAft>
                <a:spcPts val="600"/>
              </a:spcAft>
              <a:buFont typeface="Arial" panose="020B0604020202020204" pitchFamily="34" charset="0"/>
              <a:buNone/>
            </a:pPr>
            <a:endParaRPr lang="en-US" sz="1800" dirty="0">
              <a:effectLst/>
              <a:latin typeface="Arial" panose="020B0604020202020204" pitchFamily="34" charset="0"/>
              <a:ea typeface="Times New Roman" panose="02020603050405020304" pitchFamily="18" charset="0"/>
            </a:endParaRPr>
          </a:p>
          <a:p>
            <a:pPr marL="342900" lvl="0" indent="-342900" algn="ctr" rtl="1">
              <a:spcAft>
                <a:spcPts val="600"/>
              </a:spcAft>
              <a:buFont typeface="Arial" panose="020B0604020202020204" pitchFamily="34" charset="0"/>
              <a:buChar char="•"/>
            </a:pPr>
            <a:r>
              <a:rPr lang="ar-LB" sz="1800" dirty="0">
                <a:effectLst/>
                <a:latin typeface="Arial" panose="020B0604020202020204" pitchFamily="34" charset="0"/>
                <a:ea typeface="Times New Roman" panose="02020603050405020304" pitchFamily="18" charset="0"/>
                <a:cs typeface="Simplified Arabic" panose="02020603050405020304" pitchFamily="18" charset="-78"/>
              </a:rPr>
              <a:t>ما هو موضوع الإتفاقية رقم 189؟</a:t>
            </a:r>
            <a:endParaRPr lang="en-US" sz="1800" dirty="0">
              <a:effectLst/>
              <a:latin typeface="Arial" panose="020B0604020202020204" pitchFamily="34" charset="0"/>
              <a:ea typeface="Times New Roman" panose="02020603050405020304" pitchFamily="18" charset="0"/>
            </a:endParaRPr>
          </a:p>
          <a:p>
            <a:pPr marL="228600" indent="0" algn="ctr" rtl="1">
              <a:spcAft>
                <a:spcPts val="600"/>
              </a:spcAft>
              <a:buFont typeface="Arial" panose="020B0604020202020204" pitchFamily="34" charset="0"/>
              <a:buNone/>
            </a:pPr>
            <a:endParaRPr lang="en-US" sz="1800" dirty="0">
              <a:effectLst/>
              <a:latin typeface="Arial" panose="020B0604020202020204" pitchFamily="34" charset="0"/>
              <a:ea typeface="Times New Roman" panose="02020603050405020304" pitchFamily="18" charset="0"/>
            </a:endParaRPr>
          </a:p>
          <a:p>
            <a:pPr marL="342900" lvl="0" indent="-342900" algn="ctr" rtl="1">
              <a:spcAft>
                <a:spcPts val="600"/>
              </a:spcAft>
              <a:buFont typeface="Arial" panose="020B0604020202020204" pitchFamily="34" charset="0"/>
              <a:buChar char="•"/>
            </a:pPr>
            <a:r>
              <a:rPr lang="ar-LB" sz="1800" dirty="0">
                <a:effectLst/>
                <a:latin typeface="Arial" panose="020B0604020202020204" pitchFamily="34" charset="0"/>
                <a:ea typeface="Times New Roman" panose="02020603050405020304" pitchFamily="18" charset="0"/>
                <a:cs typeface="Simplified Arabic" panose="02020603050405020304" pitchFamily="18" charset="-78"/>
              </a:rPr>
              <a:t>ما هو موضوع البروتوكول المعتمد عام 2002؟</a:t>
            </a:r>
            <a:endParaRPr lang="en-US" sz="1800" dirty="0">
              <a:effectLst/>
              <a:latin typeface="Arial" panose="020B0604020202020204" pitchFamily="34" charset="0"/>
              <a:ea typeface="Times New Roman" panose="02020603050405020304" pitchFamily="18" charset="0"/>
            </a:endParaRPr>
          </a:p>
          <a:p>
            <a:pPr marL="457200" indent="0" algn="ctr" rtl="1">
              <a:buFont typeface="Arial" panose="020B0604020202020204" pitchFamily="34" charset="0"/>
              <a:buNone/>
            </a:pPr>
            <a:endParaRPr lang="en-US" sz="1800" dirty="0">
              <a:effectLst/>
              <a:latin typeface="Arial" panose="020B0604020202020204" pitchFamily="34" charset="0"/>
              <a:ea typeface="Times New Roman" panose="02020603050405020304" pitchFamily="18" charset="0"/>
            </a:endParaRPr>
          </a:p>
          <a:p>
            <a:pPr marL="457200" indent="0" algn="ctr" rtl="1">
              <a:buFont typeface="Arial" panose="020B0604020202020204" pitchFamily="34" charset="0"/>
              <a:buNone/>
            </a:pPr>
            <a:endParaRPr lang="en-US" sz="1800" dirty="0">
              <a:effectLst/>
              <a:latin typeface="Arial" panose="020B0604020202020204" pitchFamily="34" charset="0"/>
              <a:ea typeface="Times New Roman" panose="02020603050405020304" pitchFamily="18" charset="0"/>
            </a:endParaRPr>
          </a:p>
          <a:p>
            <a:pPr marL="342900" lvl="0" indent="-342900" algn="ctr" rtl="1">
              <a:spcAft>
                <a:spcPts val="600"/>
              </a:spcAft>
              <a:buFont typeface="Arial" panose="020B0604020202020204" pitchFamily="34" charset="0"/>
              <a:buChar char="•"/>
            </a:pPr>
            <a:r>
              <a:rPr lang="ar-LB" sz="1800" dirty="0">
                <a:effectLst/>
                <a:latin typeface="Arial" panose="020B0604020202020204" pitchFamily="34" charset="0"/>
                <a:ea typeface="Times New Roman" panose="02020603050405020304" pitchFamily="18" charset="0"/>
                <a:cs typeface="Simplified Arabic" panose="02020603050405020304" pitchFamily="18" charset="-78"/>
              </a:rPr>
              <a:t>ما هو موضوع التوصية رقم </a:t>
            </a:r>
            <a:r>
              <a:rPr lang="en-MY" sz="1800" dirty="0">
                <a:effectLst/>
                <a:latin typeface="Simplified Arabic" panose="02020603050405020304" pitchFamily="18" charset="-78"/>
                <a:ea typeface="Times New Roman" panose="02020603050405020304" pitchFamily="18" charset="0"/>
              </a:rPr>
              <a:t>190</a:t>
            </a:r>
            <a:r>
              <a:rPr lang="ar-LB" sz="1800" dirty="0">
                <a:effectLst/>
                <a:latin typeface="Arial" panose="020B0604020202020204" pitchFamily="34" charset="0"/>
                <a:ea typeface="Times New Roman" panose="02020603050405020304" pitchFamily="18" charset="0"/>
                <a:cs typeface="Simplified Arabic" panose="02020603050405020304" pitchFamily="18" charset="-78"/>
              </a:rPr>
              <a:t>؟</a:t>
            </a:r>
            <a:endParaRPr lang="en-US" sz="1800" dirty="0">
              <a:effectLst/>
              <a:latin typeface="Arial" panose="020B0604020202020204" pitchFamily="34" charset="0"/>
              <a:ea typeface="Times New Roman" panose="02020603050405020304" pitchFamily="18" charset="0"/>
            </a:endParaRPr>
          </a:p>
          <a:p>
            <a:pPr marL="457200" indent="0" algn="ctr" rtl="1">
              <a:buFont typeface="Arial" panose="020B0604020202020204" pitchFamily="34" charset="0"/>
              <a:buNone/>
            </a:pPr>
            <a:endParaRPr lang="en-US" sz="1800" dirty="0">
              <a:effectLst/>
              <a:latin typeface="Arial" panose="020B0604020202020204" pitchFamily="34" charset="0"/>
              <a:ea typeface="Times New Roman" panose="02020603050405020304" pitchFamily="18" charset="0"/>
            </a:endParaRPr>
          </a:p>
          <a:p>
            <a:pPr marL="457200" indent="0" algn="ctr" rtl="1">
              <a:buFont typeface="Arial" panose="020B0604020202020204" pitchFamily="34" charset="0"/>
              <a:buNone/>
            </a:pPr>
            <a:endParaRPr lang="en-US" sz="1800" dirty="0">
              <a:effectLst/>
              <a:latin typeface="Arial" panose="020B0604020202020204" pitchFamily="34" charset="0"/>
              <a:ea typeface="Times New Roman" panose="02020603050405020304" pitchFamily="18" charset="0"/>
            </a:endParaRPr>
          </a:p>
          <a:p>
            <a:pPr marL="342900" lvl="0" indent="-342900" algn="ctr" rtl="1">
              <a:spcAft>
                <a:spcPts val="600"/>
              </a:spcAft>
              <a:buFont typeface="Arial" panose="020B0604020202020204" pitchFamily="34" charset="0"/>
              <a:buChar char="•"/>
            </a:pPr>
            <a:r>
              <a:rPr lang="ar-LB" sz="1800" dirty="0">
                <a:effectLst/>
                <a:latin typeface="Arial" panose="020B0604020202020204" pitchFamily="34" charset="0"/>
                <a:ea typeface="Times New Roman" panose="02020603050405020304" pitchFamily="18" charset="0"/>
                <a:cs typeface="Simplified Arabic" panose="02020603050405020304" pitchFamily="18" charset="-78"/>
              </a:rPr>
              <a:t> متى صدّق العراق على الإتفاقية رقم 87؟</a:t>
            </a:r>
            <a:endParaRPr lang="en-US" sz="1800" dirty="0">
              <a:effectLst/>
              <a:latin typeface="Arial" panose="020B0604020202020204" pitchFamily="34" charset="0"/>
              <a:ea typeface="Times New Roman" panose="02020603050405020304" pitchFamily="18" charset="0"/>
            </a:endParaRPr>
          </a:p>
          <a:p>
            <a:pPr marL="457200" indent="0" algn="ctr" rtl="1">
              <a:buFont typeface="Arial" panose="020B0604020202020204" pitchFamily="34" charset="0"/>
              <a:buNone/>
            </a:pPr>
            <a:endParaRPr lang="en-US" sz="1800" dirty="0">
              <a:effectLst/>
              <a:latin typeface="Arial" panose="020B0604020202020204" pitchFamily="34" charset="0"/>
              <a:ea typeface="Times New Roman" panose="02020603050405020304" pitchFamily="18" charset="0"/>
            </a:endParaRPr>
          </a:p>
          <a:p>
            <a:pPr marL="342900" lvl="0" indent="-342900" algn="ctr" rtl="1">
              <a:spcAft>
                <a:spcPts val="600"/>
              </a:spcAft>
              <a:buFont typeface="Arial" panose="020B0604020202020204" pitchFamily="34" charset="0"/>
              <a:buChar char="•"/>
            </a:pPr>
            <a:r>
              <a:rPr lang="ar-LB" sz="1800" dirty="0">
                <a:effectLst/>
                <a:latin typeface="Arial" panose="020B0604020202020204" pitchFamily="34" charset="0"/>
                <a:ea typeface="Times New Roman" panose="02020603050405020304" pitchFamily="18" charset="0"/>
                <a:cs typeface="Simplified Arabic" panose="02020603050405020304" pitchFamily="18" charset="-78"/>
              </a:rPr>
              <a:t>هل هناك أي اتفاقية أساسية لم تصدق عليها دولة قطر؟ وإذا كانت الإجابة نعم، حددوا هذه الإتفاقية/الإتفاقيات</a:t>
            </a:r>
            <a:endParaRPr lang="en-US" sz="1800" dirty="0">
              <a:effectLst/>
              <a:latin typeface="Arial" panose="020B0604020202020204" pitchFamily="34" charset="0"/>
              <a:ea typeface="Times New Roman" panose="02020603050405020304" pitchFamily="18" charset="0"/>
            </a:endParaRPr>
          </a:p>
          <a:p>
            <a:pPr marL="457200" indent="0" algn="ctr" rtl="1">
              <a:buFont typeface="Arial" panose="020B0604020202020204" pitchFamily="34" charset="0"/>
              <a:buNone/>
            </a:pPr>
            <a:endParaRPr lang="en-US" sz="1800" dirty="0">
              <a:effectLst/>
              <a:latin typeface="Arial" panose="020B0604020202020204" pitchFamily="34" charset="0"/>
              <a:ea typeface="Times New Roman" panose="02020603050405020304" pitchFamily="18" charset="0"/>
            </a:endParaRPr>
          </a:p>
          <a:p>
            <a:pPr marL="342900" lvl="0" indent="-342900" algn="ctr" rtl="1">
              <a:spcAft>
                <a:spcPts val="600"/>
              </a:spcAft>
              <a:buFont typeface="Arial" panose="020B0604020202020204" pitchFamily="34" charset="0"/>
              <a:buChar char="•"/>
            </a:pPr>
            <a:r>
              <a:rPr lang="ar-LB" sz="1800" dirty="0">
                <a:effectLst/>
                <a:latin typeface="Arial" panose="020B0604020202020204" pitchFamily="34" charset="0"/>
                <a:ea typeface="Times New Roman" panose="02020603050405020304" pitchFamily="18" charset="0"/>
                <a:cs typeface="Simplified Arabic" panose="02020603050405020304" pitchFamily="18" charset="-78"/>
              </a:rPr>
              <a:t>هل هناك أي اتفاقية من اتفاقيات الإدارة السديدة لم تصدق عليها جمهورية السودان؟ وإذا كانت الإجابة نعم، حددوا هذه الإتفاقية/الإتفاقيات</a:t>
            </a:r>
          </a:p>
        </p:txBody>
      </p:sp>
      <p:pic>
        <p:nvPicPr>
          <p:cNvPr id="13" name="Picture 12">
            <a:extLst>
              <a:ext uri="{FF2B5EF4-FFF2-40B4-BE49-F238E27FC236}">
                <a16:creationId xmlns:a16="http://schemas.microsoft.com/office/drawing/2014/main" id="{56E8ABDA-3C3F-0048-CE25-7A0ABA1AC12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5707" y="72489"/>
            <a:ext cx="1459149" cy="849398"/>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115116732"/>
      </p:ext>
    </p:extLst>
  </p:cSld>
  <p:clrMap bg1="lt1" tx1="dk1" bg2="lt2" tx2="dk2" accent1="accent1" accent2="accent2" accent3="accent3" accent4="accent4" accent5="accent5" accent6="accent6" hlink="hlink" folHlink="folHlink"/>
  <p:sldLayoutIdLst>
    <p:sldLayoutId id="2147483685" r:id="rId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749808" marR="0" indent="0" algn="ctr" defTabSz="914400" rtl="0" eaLnBrk="1" fontAlgn="auto" latinLnBrk="0" hangingPunct="1">
        <a:lnSpc>
          <a:spcPct val="90000"/>
        </a:lnSpc>
        <a:spcBef>
          <a:spcPts val="200"/>
        </a:spcBef>
        <a:spcAft>
          <a:spcPts val="400"/>
        </a:spcAft>
        <a:buClr>
          <a:schemeClr val="accent1"/>
        </a:buClr>
        <a:buSzTx/>
        <a:buFont typeface="Calibri" pitchFamily="34" charset="0"/>
        <a:buNone/>
        <a:tabLst/>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F34931-4AD1-625A-0214-F5E4AECCB9A1}"/>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413024FD-5310-444F-D70F-96685A1D709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0"/>
            <a:ext cx="12177712" cy="34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a:extLst>
              <a:ext uri="{FF2B5EF4-FFF2-40B4-BE49-F238E27FC236}">
                <a16:creationId xmlns:a16="http://schemas.microsoft.com/office/drawing/2014/main" id="{0D62FB1E-3973-EF5C-E225-769EF104D11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8588" y="438150"/>
            <a:ext cx="1562100"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a:extLst>
              <a:ext uri="{FF2B5EF4-FFF2-40B4-BE49-F238E27FC236}">
                <a16:creationId xmlns:a16="http://schemas.microsoft.com/office/drawing/2014/main" id="{83B05CD6-9D89-49BA-B700-8186D0ED1D9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288" y="6511002"/>
            <a:ext cx="12206288" cy="346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6068630"/>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TM02900769[[fn=Retrospect]]</Template>
  <TotalTime>3616</TotalTime>
  <Words>1</Words>
  <Application>Microsoft Office PowerPoint</Application>
  <PresentationFormat>Widescreen</PresentationFormat>
  <Paragraphs>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Simplified Arabic</vt:lpstr>
      <vt:lpstr>Retrospect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التعليم الالكتروني</dc:title>
  <dc:creator>Oday</dc:creator>
  <cp:lastModifiedBy>Farah Daradkeh</cp:lastModifiedBy>
  <cp:revision>32</cp:revision>
  <dcterms:created xsi:type="dcterms:W3CDTF">2019-10-14T10:13:24Z</dcterms:created>
  <dcterms:modified xsi:type="dcterms:W3CDTF">2025-03-24T23:19:14Z</dcterms:modified>
</cp:coreProperties>
</file>